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3" r:id="rId1"/>
  </p:sldMasterIdLst>
  <p:notesMasterIdLst>
    <p:notesMasterId r:id="rId108"/>
  </p:notesMasterIdLst>
  <p:handoutMasterIdLst>
    <p:handoutMasterId r:id="rId109"/>
  </p:handoutMasterIdLst>
  <p:sldIdLst>
    <p:sldId id="256" r:id="rId2"/>
    <p:sldId id="258" r:id="rId3"/>
    <p:sldId id="259" r:id="rId4"/>
    <p:sldId id="260" r:id="rId5"/>
    <p:sldId id="370" r:id="rId6"/>
    <p:sldId id="371" r:id="rId7"/>
    <p:sldId id="372" r:id="rId8"/>
    <p:sldId id="264" r:id="rId9"/>
    <p:sldId id="265" r:id="rId10"/>
    <p:sldId id="266" r:id="rId11"/>
    <p:sldId id="358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4" r:id="rId38"/>
    <p:sldId id="295" r:id="rId39"/>
    <p:sldId id="296" r:id="rId40"/>
    <p:sldId id="359" r:id="rId41"/>
    <p:sldId id="360" r:id="rId42"/>
    <p:sldId id="299" r:id="rId43"/>
    <p:sldId id="300" r:id="rId44"/>
    <p:sldId id="301" r:id="rId45"/>
    <p:sldId id="302" r:id="rId46"/>
    <p:sldId id="303" r:id="rId47"/>
    <p:sldId id="304" r:id="rId48"/>
    <p:sldId id="306" r:id="rId49"/>
    <p:sldId id="361" r:id="rId50"/>
    <p:sldId id="362" r:id="rId51"/>
    <p:sldId id="308" r:id="rId52"/>
    <p:sldId id="309" r:id="rId53"/>
    <p:sldId id="363" r:id="rId54"/>
    <p:sldId id="310" r:id="rId55"/>
    <p:sldId id="311" r:id="rId56"/>
    <p:sldId id="312" r:id="rId57"/>
    <p:sldId id="313" r:id="rId58"/>
    <p:sldId id="314" r:id="rId59"/>
    <p:sldId id="315" r:id="rId60"/>
    <p:sldId id="316" r:id="rId61"/>
    <p:sldId id="317" r:id="rId62"/>
    <p:sldId id="318" r:id="rId63"/>
    <p:sldId id="319" r:id="rId64"/>
    <p:sldId id="320" r:id="rId65"/>
    <p:sldId id="321" r:id="rId66"/>
    <p:sldId id="322" r:id="rId67"/>
    <p:sldId id="323" r:id="rId68"/>
    <p:sldId id="324" r:id="rId69"/>
    <p:sldId id="325" r:id="rId70"/>
    <p:sldId id="326" r:id="rId71"/>
    <p:sldId id="327" r:id="rId72"/>
    <p:sldId id="328" r:id="rId73"/>
    <p:sldId id="329" r:id="rId74"/>
    <p:sldId id="357" r:id="rId75"/>
    <p:sldId id="331" r:id="rId76"/>
    <p:sldId id="332" r:id="rId77"/>
    <p:sldId id="333" r:id="rId78"/>
    <p:sldId id="364" r:id="rId79"/>
    <p:sldId id="365" r:id="rId80"/>
    <p:sldId id="334" r:id="rId81"/>
    <p:sldId id="335" r:id="rId82"/>
    <p:sldId id="336" r:id="rId83"/>
    <p:sldId id="366" r:id="rId84"/>
    <p:sldId id="367" r:id="rId85"/>
    <p:sldId id="337" r:id="rId86"/>
    <p:sldId id="338" r:id="rId87"/>
    <p:sldId id="339" r:id="rId88"/>
    <p:sldId id="340" r:id="rId89"/>
    <p:sldId id="341" r:id="rId90"/>
    <p:sldId id="342" r:id="rId91"/>
    <p:sldId id="343" r:id="rId92"/>
    <p:sldId id="344" r:id="rId93"/>
    <p:sldId id="345" r:id="rId94"/>
    <p:sldId id="346" r:id="rId95"/>
    <p:sldId id="347" r:id="rId96"/>
    <p:sldId id="348" r:id="rId97"/>
    <p:sldId id="349" r:id="rId98"/>
    <p:sldId id="350" r:id="rId99"/>
    <p:sldId id="368" r:id="rId100"/>
    <p:sldId id="351" r:id="rId101"/>
    <p:sldId id="352" r:id="rId102"/>
    <p:sldId id="353" r:id="rId103"/>
    <p:sldId id="354" r:id="rId104"/>
    <p:sldId id="355" r:id="rId105"/>
    <p:sldId id="356" r:id="rId106"/>
    <p:sldId id="369" r:id="rId107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9pPr>
  </p:defaultTextStyle>
  <p:extLst>
    <p:ext uri="{521415D9-36F7-43E2-AB2F-B90AF26B5E84}">
      <p14:sectionLst xmlns:p14="http://schemas.microsoft.com/office/powerpoint/2010/main">
        <p14:section name="Untitled Section" id="{D79A1090-2DFC-954D-9181-035B35E806B9}">
          <p14:sldIdLst>
            <p14:sldId id="256"/>
            <p14:sldId id="258"/>
            <p14:sldId id="259"/>
            <p14:sldId id="260"/>
            <p14:sldId id="370"/>
            <p14:sldId id="371"/>
            <p14:sldId id="372"/>
            <p14:sldId id="264"/>
            <p14:sldId id="265"/>
            <p14:sldId id="266"/>
            <p14:sldId id="358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4"/>
            <p14:sldId id="295"/>
            <p14:sldId id="296"/>
            <p14:sldId id="359"/>
            <p14:sldId id="360"/>
            <p14:sldId id="299"/>
            <p14:sldId id="300"/>
            <p14:sldId id="301"/>
            <p14:sldId id="302"/>
            <p14:sldId id="303"/>
            <p14:sldId id="304"/>
            <p14:sldId id="306"/>
            <p14:sldId id="361"/>
            <p14:sldId id="362"/>
            <p14:sldId id="308"/>
            <p14:sldId id="309"/>
            <p14:sldId id="363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  <p14:sldId id="328"/>
            <p14:sldId id="329"/>
            <p14:sldId id="357"/>
            <p14:sldId id="331"/>
            <p14:sldId id="332"/>
            <p14:sldId id="333"/>
            <p14:sldId id="364"/>
            <p14:sldId id="365"/>
            <p14:sldId id="334"/>
            <p14:sldId id="335"/>
            <p14:sldId id="336"/>
            <p14:sldId id="366"/>
            <p14:sldId id="367"/>
            <p14:sldId id="337"/>
            <p14:sldId id="338"/>
            <p14:sldId id="339"/>
            <p14:sldId id="340"/>
            <p14:sldId id="341"/>
            <p14:sldId id="342"/>
            <p14:sldId id="343"/>
            <p14:sldId id="344"/>
            <p14:sldId id="345"/>
            <p14:sldId id="346"/>
            <p14:sldId id="347"/>
            <p14:sldId id="348"/>
            <p14:sldId id="349"/>
            <p14:sldId id="350"/>
            <p14:sldId id="368"/>
            <p14:sldId id="351"/>
            <p14:sldId id="352"/>
            <p14:sldId id="353"/>
            <p14:sldId id="354"/>
            <p14:sldId id="355"/>
            <p14:sldId id="356"/>
            <p14:sldId id="36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FFCCCC"/>
    <a:srgbClr val="F3F3F3"/>
    <a:srgbClr val="CCE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93" autoAdjust="0"/>
    <p:restoredTop sz="94634"/>
  </p:normalViewPr>
  <p:slideViewPr>
    <p:cSldViewPr>
      <p:cViewPr varScale="1">
        <p:scale>
          <a:sx n="126" d="100"/>
          <a:sy n="126" d="100"/>
        </p:scale>
        <p:origin x="1600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theme" Target="theme/theme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tableStyles" Target="tableStyles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notesMaster" Target="notesMasters/notesMaster1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handoutMaster" Target="handoutMasters/handoutMaster1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presProps" Target="pres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664D8F-291F-7C4B-9B37-EE36A409A694}" type="datetimeFigureOut">
              <a:rPr lang="en-US" smtClean="0"/>
              <a:pPr/>
              <a:t>8/25/18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F940FA-D318-6F4A-84D6-FCF7116865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2853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eg>
</file>

<file path=ppt/media/image3.png>
</file>

<file path=ppt/media/image3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974B44-F5FA-D44D-86CC-082B6BEFA46B}" type="datetimeFigureOut">
              <a:rPr lang="en-US" smtClean="0"/>
              <a:pPr/>
              <a:t>8/25/18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0B150F-2242-F44E-AC43-5FC669F8EA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00454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A463C59-1AA0-1047-A35C-C690A704F3CA}" type="slidenum">
              <a:rPr lang="en-US">
                <a:latin typeface="Times New Roman" pitchFamily="-109" charset="0"/>
              </a:rPr>
              <a:pPr/>
              <a:t>2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072147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F7B12E7-894A-2244-8610-D25C7D6097DA}" type="slidenum">
              <a:rPr lang="en-US">
                <a:latin typeface="Times New Roman" pitchFamily="-109" charset="0"/>
              </a:rPr>
              <a:pPr/>
              <a:t>54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358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241004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0D27C7C-8047-9C4F-8D5A-F322609EB4AC}" type="slidenum">
              <a:rPr lang="en-US">
                <a:latin typeface="Times New Roman" pitchFamily="-109" charset="0"/>
              </a:rPr>
              <a:pPr/>
              <a:t>55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378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384038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67825AE-AB96-6445-94E6-1CBD8E5DC9E2}" type="slidenum">
              <a:rPr lang="en-US">
                <a:latin typeface="Times New Roman" pitchFamily="-109" charset="0"/>
              </a:rPr>
              <a:pPr/>
              <a:t>56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399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390945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59C8A5E-8CEF-F143-942B-A21226D8FF0F}" type="slidenum">
              <a:rPr lang="en-US">
                <a:latin typeface="Times New Roman" pitchFamily="-109" charset="0"/>
              </a:rPr>
              <a:pPr/>
              <a:t>57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419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9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72777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27E8B52-042D-3D40-A0E9-9FC4F4350FF1}" type="slidenum">
              <a:rPr lang="en-US">
                <a:latin typeface="Times New Roman" pitchFamily="-109" charset="0"/>
              </a:rPr>
              <a:pPr/>
              <a:t>58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440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0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292031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492DEA1-0902-9F4B-B726-2905B952360F}" type="slidenum">
              <a:rPr lang="en-US">
                <a:latin typeface="Times New Roman" pitchFamily="-109" charset="0"/>
              </a:rPr>
              <a:pPr/>
              <a:t>59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460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60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9615835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A6C7AF8-48CE-3942-ADD9-86763FD4B2EB}" type="slidenum">
              <a:rPr lang="en-US">
                <a:latin typeface="Times New Roman" pitchFamily="-109" charset="0"/>
              </a:rPr>
              <a:pPr/>
              <a:t>60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48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335464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8479148-8EDB-4342-9516-345061059A4C}" type="slidenum">
              <a:rPr lang="en-US">
                <a:latin typeface="Times New Roman" pitchFamily="-109" charset="0"/>
              </a:rPr>
              <a:pPr/>
              <a:t>61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501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01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8006166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7498BD3-9A37-D34B-BF41-7EFC9BD91910}" type="slidenum">
              <a:rPr lang="en-US">
                <a:latin typeface="Times New Roman" pitchFamily="-109" charset="0"/>
              </a:rPr>
              <a:pPr/>
              <a:t>62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522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7298244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64D7224-D787-B24B-ABDB-A5B5B6E6D70E}" type="slidenum">
              <a:rPr lang="en-US">
                <a:latin typeface="Times New Roman" pitchFamily="-109" charset="0"/>
              </a:rPr>
              <a:pPr/>
              <a:t>63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542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005881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D302144-126C-B146-8D93-A52326C3BEAE}" type="slidenum">
              <a:rPr lang="en-US">
                <a:latin typeface="Times New Roman" pitchFamily="-109" charset="0"/>
              </a:rPr>
              <a:pPr/>
              <a:t>4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65539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4267200"/>
            <a:ext cx="5029200" cy="4114800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89950" tIns="44975" rIns="89950" bIns="44975"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0450851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F9195E0-0999-C542-8AB2-8075C407C319}" type="slidenum">
              <a:rPr lang="en-US">
                <a:latin typeface="Times New Roman" pitchFamily="-109" charset="0"/>
              </a:rPr>
              <a:pPr/>
              <a:t>67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808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09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1696716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9718177-9021-BA4E-A27D-196160C4DACE}" type="slidenum">
              <a:rPr lang="en-US">
                <a:latin typeface="Times New Roman" pitchFamily="-109" charset="0"/>
              </a:rPr>
              <a:pPr/>
              <a:t>68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829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29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1249969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204766B-6F45-704F-94E5-A73C3EC94EF7}" type="slidenum">
              <a:rPr lang="en-US">
                <a:latin typeface="Times New Roman" pitchFamily="-109" charset="0"/>
              </a:rPr>
              <a:pPr/>
              <a:t>69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849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49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0650315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4BC0947-1268-BB40-8B62-8B382AC27DE2}" type="slidenum">
              <a:rPr lang="en-US">
                <a:latin typeface="Times New Roman" pitchFamily="-109" charset="0"/>
              </a:rPr>
              <a:pPr/>
              <a:t>70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870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70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4605717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AF6729E-E1EE-D448-BFD2-0113EFBB9D32}" type="slidenum">
              <a:rPr lang="en-US">
                <a:latin typeface="Times New Roman" pitchFamily="-109" charset="0"/>
              </a:rPr>
              <a:pPr/>
              <a:t>71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890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90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1881993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21F117F-BEFB-C24E-842E-1A5F33C27E0A}" type="slidenum">
              <a:rPr lang="en-US">
                <a:latin typeface="Times New Roman" pitchFamily="-109" charset="0"/>
              </a:rPr>
              <a:pPr/>
              <a:t>95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430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0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33451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DB977EE-7DE5-B34D-8740-DBB203463264}" type="slidenum">
              <a:rPr lang="en-US">
                <a:latin typeface="Times New Roman" pitchFamily="-109" charset="0"/>
              </a:rPr>
              <a:pPr/>
              <a:t>23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350724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E9EDD05-18CB-F246-B3FA-939D89887D09}" type="slidenum">
              <a:rPr lang="en-US">
                <a:latin typeface="Times New Roman" pitchFamily="-109" charset="0"/>
              </a:rPr>
              <a:pPr/>
              <a:t>43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194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576894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B245378-148F-124B-A725-4458B355A04D}" type="slidenum">
              <a:rPr lang="en-US">
                <a:latin typeface="Times New Roman" pitchFamily="-109" charset="0"/>
              </a:rPr>
              <a:pPr/>
              <a:t>44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215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5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55193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C6157D1-8167-AE40-BE82-A376FD599593}" type="slidenum">
              <a:rPr lang="en-US">
                <a:latin typeface="Times New Roman" pitchFamily="-109" charset="0"/>
              </a:rPr>
              <a:pPr/>
              <a:t>45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235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5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98952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5707435-BBEB-8D4A-B013-81CD277A45D1}" type="slidenum">
              <a:rPr lang="en-US">
                <a:latin typeface="Times New Roman" pitchFamily="-109" charset="0"/>
              </a:rPr>
              <a:pPr/>
              <a:t>46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256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271925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FEC087A-6EBA-2A44-9546-3D46420BB1CE}" type="slidenum">
              <a:rPr lang="en-US">
                <a:latin typeface="Times New Roman" pitchFamily="-109" charset="0"/>
              </a:rPr>
              <a:pPr/>
              <a:t>51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3746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13788FC-4352-5D4F-87E2-5CF76EAFE902}" type="slidenum">
              <a:rPr lang="en-US">
                <a:latin typeface="Times New Roman" pitchFamily="-109" charset="0"/>
              </a:rPr>
              <a:pPr/>
              <a:t>52</a:t>
            </a:fld>
            <a:endParaRPr lang="en-US">
              <a:latin typeface="Times New Roman" pitchFamily="-109" charset="0"/>
            </a:endParaRPr>
          </a:p>
        </p:txBody>
      </p:sp>
      <p:sp>
        <p:nvSpPr>
          <p:cNvPr id="337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37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384855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2" name="Picture 10" descr="DG_Bar_Blue_USLetter_RG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48400"/>
            <a:ext cx="91440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95400"/>
            <a:ext cx="4419600" cy="685800"/>
          </a:xfrm>
        </p:spPr>
        <p:txBody>
          <a:bodyPr/>
          <a:lstStyle>
            <a:lvl1pPr marL="0" indent="0">
              <a:buNone/>
              <a:defRPr>
                <a:solidFill>
                  <a:srgbClr val="0000FF"/>
                </a:solidFill>
                <a:latin typeface="Rosewood Std Regular"/>
                <a:cs typeface="Rosewood Std Regular"/>
              </a:defRPr>
            </a:lvl1pPr>
          </a:lstStyle>
          <a:p>
            <a:pPr lvl="0"/>
            <a:r>
              <a:rPr lang="en-US" dirty="0"/>
              <a:t>Chapter 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1800" y="3352800"/>
            <a:ext cx="4419600" cy="1752600"/>
          </a:xfrm>
        </p:spPr>
        <p:txBody>
          <a:bodyPr/>
          <a:lstStyle>
            <a:lvl1pPr marL="0" indent="0">
              <a:buNone/>
              <a:defRPr>
                <a:solidFill>
                  <a:srgbClr val="FF0000"/>
                </a:solidFill>
                <a:latin typeface="Bernard MT Condensed"/>
                <a:cs typeface="Bernard MT Condense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6" name="Picture 10" descr="DG_Bar_Blue_USLetter_RG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48400"/>
            <a:ext cx="91440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13"/>
          <p:cNvPicPr>
            <a:picLocks noChangeAspect="1" noChangeArrowheads="1"/>
          </p:cNvPicPr>
          <p:nvPr userDrawn="1"/>
        </p:nvPicPr>
        <p:blipFill>
          <a:blip r:embed="rId3"/>
          <a:stretch>
            <a:fillRect/>
          </a:stretch>
        </p:blipFill>
        <p:spPr bwMode="auto">
          <a:xfrm>
            <a:off x="4419600" y="0"/>
            <a:ext cx="4724400" cy="6248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64547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473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19200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8768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2641743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2" name="Picture 10" descr="DG_Bar_Blue_USLetter_RG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48400"/>
            <a:ext cx="91440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95400"/>
            <a:ext cx="4419600" cy="685800"/>
          </a:xfrm>
        </p:spPr>
        <p:txBody>
          <a:bodyPr/>
          <a:lstStyle>
            <a:lvl1pPr marL="0" indent="0">
              <a:buNone/>
              <a:defRPr>
                <a:solidFill>
                  <a:srgbClr val="0000FF"/>
                </a:solidFill>
                <a:latin typeface="Rosewood Std Regular"/>
                <a:cs typeface="Rosewood Std Regular"/>
              </a:defRPr>
            </a:lvl1pPr>
          </a:lstStyle>
          <a:p>
            <a:pPr lvl="0"/>
            <a:r>
              <a:rPr lang="en-US" dirty="0"/>
              <a:t>Chapter 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1800" y="3352800"/>
            <a:ext cx="4419600" cy="1752600"/>
          </a:xfrm>
        </p:spPr>
        <p:txBody>
          <a:bodyPr/>
          <a:lstStyle>
            <a:lvl1pPr marL="0" indent="0">
              <a:buNone/>
              <a:defRPr>
                <a:solidFill>
                  <a:srgbClr val="FF0000"/>
                </a:solidFill>
                <a:latin typeface="Bernard MT Condensed"/>
                <a:cs typeface="Bernard MT Condense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0441471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200" y="-228600"/>
            <a:ext cx="8991600" cy="6172200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2209800" y="685800"/>
            <a:ext cx="46482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5232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ookPa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0" y="76200"/>
            <a:ext cx="9144000" cy="6324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368112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044147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-228600"/>
            <a:ext cx="8991600" cy="6172200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2209800" y="685800"/>
            <a:ext cx="46482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5" name="Picture 4" descr="j0441471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200" y="-228600"/>
            <a:ext cx="8991600" cy="617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842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898327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351029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61133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835185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okPa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0" y="76200"/>
            <a:ext cx="9144000" cy="6324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023615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580828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457535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E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Rectangle 11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36" name="Rectangle 1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5" name="TextBox 4"/>
          <p:cNvSpPr txBox="1"/>
          <p:nvPr/>
        </p:nvSpPr>
        <p:spPr bwMode="auto">
          <a:xfrm>
            <a:off x="4851398" y="6396335"/>
            <a:ext cx="4281716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008000"/>
                </a:solidFill>
              </a:rPr>
              <a:t>"The Practice of Computing Using Python, 3rd/ E, GE", </a:t>
            </a:r>
            <a:endParaRPr lang="en-US" sz="1200" baseline="0" dirty="0">
              <a:solidFill>
                <a:srgbClr val="008000"/>
              </a:solidFill>
            </a:endParaRPr>
          </a:p>
          <a:p>
            <a:r>
              <a:rPr lang="en-US" sz="1200" baseline="0" dirty="0">
                <a:solidFill>
                  <a:srgbClr val="008000"/>
                </a:solidFill>
              </a:rPr>
              <a:t>Punch &amp; </a:t>
            </a:r>
            <a:r>
              <a:rPr lang="en-US" sz="1200" baseline="0" dirty="0" err="1">
                <a:solidFill>
                  <a:srgbClr val="008000"/>
                </a:solidFill>
              </a:rPr>
              <a:t>Enbody</a:t>
            </a:r>
            <a:r>
              <a:rPr lang="en-US" sz="1200" baseline="0" dirty="0">
                <a:solidFill>
                  <a:srgbClr val="008000"/>
                </a:solidFill>
              </a:rPr>
              <a:t>, </a:t>
            </a:r>
            <a:r>
              <a:rPr lang="en-US" sz="1200" dirty="0">
                <a:solidFill>
                  <a:srgbClr val="008000"/>
                </a:solidFill>
              </a:rPr>
              <a:t>Copyright © 2017 Pearson Education, Ltd.</a:t>
            </a:r>
          </a:p>
        </p:txBody>
      </p:sp>
    </p:spTree>
    <p:extLst>
      <p:ext uri="{BB962C8B-B14F-4D97-AF65-F5344CB8AC3E}">
        <p14:creationId xmlns:p14="http://schemas.microsoft.com/office/powerpoint/2010/main" val="311261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49" r:id="rId12"/>
    <p:sldLayoutId id="2147483660" r:id="rId13"/>
    <p:sldLayoutId id="2147483655" r:id="rId14"/>
  </p:sldLayoutIdLst>
  <p:hf sldNum="0"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Arial" charset="0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Arial" charset="0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Arial" charset="0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7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slate.com" TargetMode="Externa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6.emf"/><Relationship Id="rId4" Type="http://schemas.openxmlformats.org/officeDocument/2006/relationships/oleObject" Target="../embeddings/oleObject1.bin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27.emf"/><Relationship Id="rId4" Type="http://schemas.openxmlformats.org/officeDocument/2006/relationships/oleObject" Target="../embeddings/oleObject2.bin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28.emf"/><Relationship Id="rId4" Type="http://schemas.openxmlformats.org/officeDocument/2006/relationships/oleObject" Target="../embeddings/oleObject3.bin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29.emf"/><Relationship Id="rId4" Type="http://schemas.openxmlformats.org/officeDocument/2006/relationships/oleObject" Target="../embeddings/oleObject4.bin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30.emf"/><Relationship Id="rId4" Type="http://schemas.openxmlformats.org/officeDocument/2006/relationships/oleObject" Target="../embeddings/oleObject5.bin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2.emf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7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7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7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7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Chapter 2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Control</a:t>
            </a:r>
          </a:p>
        </p:txBody>
      </p:sp>
    </p:spTree>
    <p:extLst>
      <p:ext uri="{BB962C8B-B14F-4D97-AF65-F5344CB8AC3E}">
        <p14:creationId xmlns:p14="http://schemas.microsoft.com/office/powerpoint/2010/main" val="40749833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Python Selection, Round 2</a:t>
            </a:r>
          </a:p>
        </p:txBody>
      </p:sp>
      <p:sp>
        <p:nvSpPr>
          <p:cNvPr id="7475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>
                <a:latin typeface="Courier New"/>
                <a:cs typeface="Courier New"/>
              </a:rPr>
              <a:t>if </a:t>
            </a:r>
            <a:r>
              <a:rPr lang="en-US" dirty="0" err="1">
                <a:latin typeface="Courier New"/>
                <a:cs typeface="Courier New"/>
              </a:rPr>
              <a:t>boolean</a:t>
            </a:r>
            <a:r>
              <a:rPr lang="en-US" dirty="0">
                <a:latin typeface="Courier New"/>
                <a:cs typeface="Courier New"/>
              </a:rPr>
              <a:t> expression:	</a:t>
            </a:r>
          </a:p>
          <a:p>
            <a:pPr>
              <a:buNone/>
            </a:pPr>
            <a:r>
              <a:rPr lang="en-US" dirty="0">
                <a:latin typeface="Courier New"/>
                <a:cs typeface="Courier New"/>
              </a:rPr>
              <a:t>		suite1</a:t>
            </a:r>
          </a:p>
          <a:p>
            <a:pPr>
              <a:buNone/>
            </a:pPr>
            <a:r>
              <a:rPr lang="en-US" dirty="0">
                <a:latin typeface="Courier New"/>
                <a:cs typeface="Courier New"/>
              </a:rPr>
              <a:t>else:</a:t>
            </a:r>
          </a:p>
          <a:p>
            <a:pPr>
              <a:buNone/>
            </a:pPr>
            <a:r>
              <a:rPr lang="en-US" dirty="0">
                <a:latin typeface="Courier New"/>
                <a:cs typeface="Courier New"/>
              </a:rPr>
              <a:t>		suite2</a:t>
            </a:r>
          </a:p>
        </p:txBody>
      </p:sp>
      <p:sp>
        <p:nvSpPr>
          <p:cNvPr id="74756" name="Text Box 4"/>
          <p:cNvSpPr txBox="1">
            <a:spLocks noChangeArrowheads="1"/>
          </p:cNvSpPr>
          <p:nvPr/>
        </p:nvSpPr>
        <p:spPr bwMode="auto">
          <a:xfrm>
            <a:off x="4267200" y="2819400"/>
            <a:ext cx="5334000" cy="2289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marL="338138" indent="-338138"/>
            <a:r>
              <a:rPr lang="en-US" sz="3600" dirty="0">
                <a:solidFill>
                  <a:schemeClr val="tx1"/>
                </a:solidFill>
              </a:rPr>
              <a:t>The process is:</a:t>
            </a:r>
          </a:p>
          <a:p>
            <a:pPr marL="338138" indent="-338138">
              <a:buFontTx/>
              <a:buChar char="•"/>
            </a:pPr>
            <a:r>
              <a:rPr lang="en-US" sz="3600" dirty="0">
                <a:solidFill>
                  <a:schemeClr val="tx1"/>
                </a:solidFill>
              </a:rPr>
              <a:t>evaluate the </a:t>
            </a:r>
            <a:r>
              <a:rPr lang="en-US" sz="3600" dirty="0" err="1">
                <a:solidFill>
                  <a:schemeClr val="tx1"/>
                </a:solidFill>
              </a:rPr>
              <a:t>boolean</a:t>
            </a:r>
            <a:endParaRPr lang="en-US" sz="3600" dirty="0">
              <a:solidFill>
                <a:schemeClr val="tx1"/>
              </a:solidFill>
            </a:endParaRPr>
          </a:p>
          <a:p>
            <a:pPr marL="338138" indent="-338138">
              <a:buFontTx/>
              <a:buChar char="•"/>
            </a:pPr>
            <a:r>
              <a:rPr lang="en-US" sz="3600" dirty="0">
                <a:solidFill>
                  <a:schemeClr val="tx1"/>
                </a:solidFill>
              </a:rPr>
              <a:t>if </a:t>
            </a:r>
            <a:r>
              <a:rPr lang="en-US" sz="3600" dirty="0">
                <a:solidFill>
                  <a:srgbClr val="660066"/>
                </a:solidFill>
                <a:latin typeface="Courier New"/>
                <a:cs typeface="Courier New"/>
              </a:rPr>
              <a:t>True</a:t>
            </a:r>
            <a:r>
              <a:rPr lang="en-US" sz="3600" dirty="0">
                <a:solidFill>
                  <a:schemeClr val="tx1"/>
                </a:solidFill>
              </a:rPr>
              <a:t>, run suite1</a:t>
            </a:r>
          </a:p>
          <a:p>
            <a:pPr marL="338138" indent="-338138">
              <a:buFontTx/>
              <a:buChar char="•"/>
            </a:pPr>
            <a:r>
              <a:rPr lang="en-US" sz="3600" dirty="0">
                <a:solidFill>
                  <a:schemeClr val="tx1"/>
                </a:solidFill>
              </a:rPr>
              <a:t>if </a:t>
            </a:r>
            <a:r>
              <a:rPr lang="en-US" sz="3600" dirty="0">
                <a:solidFill>
                  <a:srgbClr val="660066"/>
                </a:solidFill>
                <a:latin typeface="Courier New"/>
                <a:cs typeface="Courier New"/>
              </a:rPr>
              <a:t>False</a:t>
            </a:r>
            <a:r>
              <a:rPr lang="en-US" sz="3600" dirty="0">
                <a:solidFill>
                  <a:schemeClr val="tx1"/>
                </a:solidFill>
              </a:rPr>
              <a:t>, run suite2</a:t>
            </a:r>
          </a:p>
        </p:txBody>
      </p:sp>
      <p:sp>
        <p:nvSpPr>
          <p:cNvPr id="74757" name="Line 5"/>
          <p:cNvSpPr>
            <a:spLocks noChangeShapeType="1"/>
          </p:cNvSpPr>
          <p:nvPr/>
        </p:nvSpPr>
        <p:spPr bwMode="auto">
          <a:xfrm flipH="1" flipV="1">
            <a:off x="2819400" y="2667000"/>
            <a:ext cx="1524000" cy="1447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4758" name="Line 6"/>
          <p:cNvSpPr>
            <a:spLocks noChangeShapeType="1"/>
          </p:cNvSpPr>
          <p:nvPr/>
        </p:nvSpPr>
        <p:spPr bwMode="auto">
          <a:xfrm flipH="1" flipV="1">
            <a:off x="2895600" y="3810000"/>
            <a:ext cx="1371600" cy="914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4759" name="Line 5"/>
          <p:cNvSpPr>
            <a:spLocks noChangeShapeType="1"/>
          </p:cNvSpPr>
          <p:nvPr/>
        </p:nvSpPr>
        <p:spPr bwMode="auto">
          <a:xfrm flipH="1" flipV="1">
            <a:off x="3276600" y="2133600"/>
            <a:ext cx="1066800" cy="1447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Hailstone example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Collatz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Collatz</a:t>
            </a:r>
            <a:r>
              <a:rPr lang="en-US" dirty="0"/>
              <a:t> sequence is a simple algorithm applied to any positive integer</a:t>
            </a:r>
          </a:p>
          <a:p>
            <a:r>
              <a:rPr lang="en-US" dirty="0"/>
              <a:t>In general, by applying this algorithm to your starting number you generate a sequence of other positive numbers, ending at 1</a:t>
            </a:r>
          </a:p>
          <a:p>
            <a:r>
              <a:rPr lang="en-US" dirty="0"/>
              <a:t>Unproven whether every number ends in 1 (though strong evidence exists)</a:t>
            </a:r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while the number does not equal one</a:t>
            </a:r>
          </a:p>
          <a:p>
            <a:r>
              <a:rPr lang="en-US" dirty="0"/>
              <a:t>If the number is odd, multiply by 3 and add 1</a:t>
            </a:r>
          </a:p>
          <a:p>
            <a:r>
              <a:rPr lang="en-US" dirty="0"/>
              <a:t>If the number is even, divide by 2</a:t>
            </a:r>
          </a:p>
          <a:p>
            <a:r>
              <a:rPr lang="en-US" dirty="0"/>
              <a:t>Use the new number and reapply the algorithm</a:t>
            </a:r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 and Odd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Use the remainder operator</a:t>
            </a:r>
          </a:p>
          <a:p>
            <a:r>
              <a:rPr lang="en-US" dirty="0">
                <a:latin typeface="Courier New"/>
                <a:cs typeface="Courier New"/>
              </a:rPr>
              <a:t>if num % 2 == 0:   </a:t>
            </a:r>
            <a:r>
              <a:rPr lang="en-US" dirty="0"/>
              <a:t># even</a:t>
            </a:r>
          </a:p>
          <a:p>
            <a:r>
              <a:rPr lang="en-US" dirty="0">
                <a:latin typeface="Courier New"/>
                <a:cs typeface="Courier New"/>
              </a:rPr>
              <a:t>if num % 2 == 1:   </a:t>
            </a:r>
            <a:r>
              <a:rPr lang="en-US" dirty="0"/>
              <a:t># odd</a:t>
            </a:r>
          </a:p>
          <a:p>
            <a:r>
              <a:rPr lang="en-US" dirty="0">
                <a:latin typeface="Courier New"/>
                <a:cs typeface="Courier New"/>
              </a:rPr>
              <a:t>if num %2:          </a:t>
            </a:r>
            <a:r>
              <a:rPr lang="en-US" dirty="0"/>
              <a:t># odd (why???)</a:t>
            </a:r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2.25</a:t>
            </a:r>
          </a:p>
          <a:p>
            <a:r>
              <a:rPr lang="en-US" dirty="0"/>
              <a:t>Hailstone Sequence, loop</a:t>
            </a:r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685800" y="76200"/>
            <a:ext cx="8001000" cy="6152668"/>
          </a:xfrm>
        </p:spPr>
      </p:pic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Rules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sz="2800" dirty="0"/>
              <a:t>Think before you program!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A program is a human-readable essay on problem solving that also happens to execute on a computer.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The best way to improve your programming and problem solving skills is to practice!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A foolish consistency is the hobgoblin of little minds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Test your code, often and thoroughly</a:t>
            </a:r>
          </a:p>
          <a:p>
            <a:pPr marL="0" indent="0"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7298596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2362200" y="1981200"/>
            <a:ext cx="4873058" cy="2425700"/>
          </a:xfrm>
        </p:spPr>
      </p:pic>
    </p:spTree>
    <p:extLst>
      <p:ext uri="{BB962C8B-B14F-4D97-AF65-F5344CB8AC3E}">
        <p14:creationId xmlns:p14="http://schemas.microsoft.com/office/powerpoint/2010/main" val="39940803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Safe Lead in Basketball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Algorithm due to Bill James (</a:t>
            </a:r>
            <a:r>
              <a:rPr lang="en-US">
                <a:hlinkClick r:id="rId2"/>
              </a:rPr>
              <a:t>www.slate.com</a:t>
            </a:r>
            <a:r>
              <a:rPr lang="en-US"/>
              <a:t>)</a:t>
            </a:r>
          </a:p>
          <a:p>
            <a:r>
              <a:rPr lang="en-US"/>
              <a:t>under what conditions can you safely determine that a lead in a basketball game is insurmountable?</a:t>
            </a:r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algorithm (</a:t>
            </a:r>
            <a:r>
              <a:rPr lang="en-US" dirty="0" err="1">
                <a:solidFill>
                  <a:srgbClr val="FF0000"/>
                </a:solidFill>
              </a:rPr>
              <a:t>algrím</a:t>
            </a:r>
            <a:r>
              <a:rPr lang="en-US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Take the number of points one team is ahead</a:t>
            </a:r>
          </a:p>
          <a:p>
            <a:r>
              <a:rPr lang="en-US"/>
              <a:t>Subtract three</a:t>
            </a:r>
          </a:p>
          <a:p>
            <a:r>
              <a:rPr lang="en-US"/>
              <a:t>Add ½ point if team that is ahead has the ball, subtract ½ point otherwise</a:t>
            </a:r>
          </a:p>
          <a:p>
            <a:r>
              <a:rPr lang="en-US"/>
              <a:t>Square the result</a:t>
            </a:r>
          </a:p>
          <a:p>
            <a:r>
              <a:rPr lang="en-US"/>
              <a:t>If the result is greater than the number of seconds left, the lead is safe</a:t>
            </a:r>
            <a:endParaRPr 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2.3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cut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4495800"/>
            <a:ext cx="8229600" cy="16303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Problem, what if the lead is less than 0?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1524000"/>
            <a:ext cx="8955616" cy="2579217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2.4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second cut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1000" y="1797673"/>
            <a:ext cx="8534400" cy="3473570"/>
          </a:xfrm>
        </p:spPr>
      </p:pic>
      <p:sp>
        <p:nvSpPr>
          <p:cNvPr id="6" name="TextBox 5"/>
          <p:cNvSpPr txBox="1"/>
          <p:nvPr/>
        </p:nvSpPr>
        <p:spPr bwMode="auto">
          <a:xfrm>
            <a:off x="3048000" y="5410200"/>
            <a:ext cx="5420324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+mj-lt"/>
              </a:rPr>
              <a:t>catch the lead less than 0</a:t>
            </a:r>
          </a:p>
        </p:txBody>
      </p:sp>
      <p:cxnSp>
        <p:nvCxnSpPr>
          <p:cNvPr id="8" name="Straight Arrow Connector 7"/>
          <p:cNvCxnSpPr/>
          <p:nvPr/>
        </p:nvCxnSpPr>
        <p:spPr>
          <a:xfrm flipH="1" flipV="1">
            <a:off x="4191000" y="5029200"/>
            <a:ext cx="914400" cy="47556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2.7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659698" y="0"/>
            <a:ext cx="7569902" cy="6462982"/>
          </a:xfr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Control, Quick Overview</a:t>
            </a:r>
            <a:endParaRPr lang="en-US" dirty="0"/>
          </a:p>
        </p:txBody>
      </p:sp>
      <p:sp>
        <p:nvSpPr>
          <p:cNvPr id="15" name="Subtitle 1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Repetition (</a:t>
            </a:r>
            <a:r>
              <a:rPr lang="en-US" dirty="0" err="1">
                <a:solidFill>
                  <a:srgbClr val="FF0000"/>
                </a:solidFill>
              </a:rPr>
              <a:t>endurtekning</a:t>
            </a:r>
            <a:r>
              <a:rPr lang="en-US" dirty="0"/>
              <a:t>), quick overview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Repeating 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Besides selecting which statements to execute, a fundamental need in a program is repetition</a:t>
            </a:r>
          </a:p>
          <a:p>
            <a:pPr lvl="1"/>
            <a:r>
              <a:rPr lang="en-US"/>
              <a:t>repeat a set of statements under some conditions</a:t>
            </a:r>
          </a:p>
          <a:p>
            <a:r>
              <a:rPr lang="en-US"/>
              <a:t>With both selection and repetition, we have the two most necessary programming statements</a:t>
            </a:r>
            <a:endParaRPr lang="en-US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While and For 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while</a:t>
            </a:r>
            <a:r>
              <a:rPr lang="en-US" dirty="0">
                <a:solidFill>
                  <a:srgbClr val="660066"/>
                </a:solidFill>
              </a:rPr>
              <a:t> </a:t>
            </a:r>
            <a:r>
              <a:rPr lang="en-US" dirty="0"/>
              <a:t>statement is the more general repetition construct. It repeats a set of statements while some condition is True.</a:t>
            </a:r>
          </a:p>
          <a:p>
            <a:r>
              <a:rPr lang="en-US" dirty="0"/>
              <a:t>The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for</a:t>
            </a:r>
            <a:r>
              <a:rPr lang="en-US" dirty="0">
                <a:solidFill>
                  <a:srgbClr val="660066"/>
                </a:solidFill>
              </a:rPr>
              <a:t> </a:t>
            </a:r>
            <a:r>
              <a:rPr lang="en-US" dirty="0"/>
              <a:t>statement is useful for iteration, moving through all the elements of data structure, one at a time.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457200"/>
            <a:ext cx="7772400" cy="1143000"/>
          </a:xfrm>
        </p:spPr>
        <p:txBody>
          <a:bodyPr/>
          <a:lstStyle/>
          <a:p>
            <a:pPr eaLnBrk="1" hangingPunct="1"/>
            <a:r>
              <a:rPr lang="en-US" b="1" dirty="0">
                <a:latin typeface="Courier New" pitchFamily="-109" charset="0"/>
                <a:ea typeface="ＭＳ Ｐゴシック" pitchFamily="-109" charset="-128"/>
                <a:cs typeface="ＭＳ Ｐゴシック" pitchFamily="-109" charset="-128"/>
              </a:rPr>
              <a:t>while</a:t>
            </a:r>
            <a:r>
              <a:rPr lang="en-US" dirty="0">
                <a:ea typeface="ＭＳ Ｐゴシック" pitchFamily="-109" charset="-128"/>
                <a:cs typeface="ＭＳ Ｐゴシック" pitchFamily="-109" charset="-128"/>
              </a:rPr>
              <a:t> loop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idx="1"/>
          </p:nvPr>
        </p:nvSpPr>
        <p:spPr>
          <a:xfrm>
            <a:off x="685800" y="1447800"/>
            <a:ext cx="7772400" cy="4114800"/>
          </a:xfrm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109" charset="-128"/>
                <a:cs typeface="ＭＳ Ｐゴシック" pitchFamily="-109" charset="-128"/>
              </a:rPr>
              <a:t>Top-tested loop (pretest)</a:t>
            </a:r>
          </a:p>
          <a:p>
            <a:pPr lvl="1" eaLnBrk="1" hangingPunct="1"/>
            <a:r>
              <a:rPr lang="en-US" dirty="0"/>
              <a:t>test the </a:t>
            </a:r>
            <a:r>
              <a:rPr lang="en-US" dirty="0" err="1"/>
              <a:t>boolean</a:t>
            </a:r>
            <a:r>
              <a:rPr lang="en-US" dirty="0"/>
              <a:t> before running</a:t>
            </a:r>
          </a:p>
          <a:p>
            <a:pPr lvl="1" eaLnBrk="1" hangingPunct="1"/>
            <a:r>
              <a:rPr lang="en-US" dirty="0"/>
              <a:t>test the </a:t>
            </a:r>
            <a:r>
              <a:rPr lang="en-US" dirty="0" err="1"/>
              <a:t>boolean</a:t>
            </a:r>
            <a:r>
              <a:rPr lang="en-US" dirty="0"/>
              <a:t> before each iteration of the loop</a:t>
            </a:r>
          </a:p>
          <a:p>
            <a:pPr lvl="1" eaLnBrk="1" hangingPunct="1">
              <a:buFont typeface="Wingdings" pitchFamily="-109" charset="2"/>
              <a:buNone/>
            </a:pPr>
            <a:endParaRPr lang="en-US" dirty="0"/>
          </a:p>
          <a:p>
            <a:pPr eaLnBrk="1" hangingPunct="1">
              <a:buFont typeface="Wingdings" pitchFamily="-109" charset="2"/>
              <a:buNone/>
            </a:pPr>
            <a:r>
              <a:rPr lang="en-US" dirty="0">
                <a:solidFill>
                  <a:srgbClr val="000000"/>
                </a:solidFill>
                <a:latin typeface="Courier New"/>
                <a:ea typeface="ＭＳ Ｐゴシック" pitchFamily="-109" charset="-128"/>
                <a:cs typeface="Courier New"/>
              </a:rPr>
              <a:t>while </a:t>
            </a:r>
            <a:r>
              <a:rPr lang="en-US" dirty="0" err="1">
                <a:solidFill>
                  <a:srgbClr val="000000"/>
                </a:solidFill>
                <a:latin typeface="Courier New"/>
                <a:ea typeface="ＭＳ Ｐゴシック" pitchFamily="-109" charset="-128"/>
                <a:cs typeface="Courier New"/>
              </a:rPr>
              <a:t>boolean</a:t>
            </a:r>
            <a:r>
              <a:rPr lang="en-US" dirty="0">
                <a:solidFill>
                  <a:srgbClr val="000000"/>
                </a:solidFill>
                <a:latin typeface="Courier New"/>
                <a:ea typeface="ＭＳ Ｐゴシック" pitchFamily="-109" charset="-128"/>
                <a:cs typeface="Courier New"/>
              </a:rPr>
              <a:t> expression:</a:t>
            </a:r>
          </a:p>
          <a:p>
            <a:pPr eaLnBrk="1" hangingPunct="1">
              <a:buFont typeface="Wingdings" pitchFamily="-109" charset="2"/>
              <a:buNone/>
            </a:pPr>
            <a:r>
              <a:rPr lang="en-US" dirty="0">
                <a:solidFill>
                  <a:srgbClr val="000000"/>
                </a:solidFill>
                <a:latin typeface="Courier New"/>
                <a:ea typeface="ＭＳ Ｐゴシック" pitchFamily="-109" charset="-128"/>
                <a:cs typeface="Courier New"/>
              </a:rPr>
              <a:t>    suite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3581400"/>
            <a:ext cx="2715491" cy="3048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7200" y="304800"/>
            <a:ext cx="3276600" cy="5976189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repeat while the boolean is true</a:t>
            </a:r>
          </a:p>
        </p:txBody>
      </p:sp>
      <p:sp>
        <p:nvSpPr>
          <p:cNvPr id="2969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while loop will repeat the statements in the suite while the </a:t>
            </a:r>
            <a:r>
              <a:rPr lang="en-US" dirty="0" err="1"/>
              <a:t>boolean</a:t>
            </a:r>
            <a:r>
              <a:rPr lang="en-US" dirty="0"/>
              <a:t> is </a:t>
            </a:r>
            <a:r>
              <a:rPr lang="en-US" dirty="0">
                <a:latin typeface="Courier New"/>
                <a:cs typeface="Courier New"/>
              </a:rPr>
              <a:t>True</a:t>
            </a:r>
            <a:r>
              <a:rPr lang="en-US" dirty="0"/>
              <a:t> (or its Python equivalent)</a:t>
            </a:r>
          </a:p>
          <a:p>
            <a:r>
              <a:rPr lang="en-US" dirty="0"/>
              <a:t>If the Boolean expression never changes during the course of the loop, the loop will continue forever.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2.8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762000" y="1524000"/>
            <a:ext cx="8012484" cy="2762250"/>
          </a:xfr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9" charset="-128"/>
                <a:cs typeface="ＭＳ Ｐゴシック" pitchFamily="-109" charset="-128"/>
              </a:rPr>
              <a:t>General approach to a while</a:t>
            </a:r>
          </a:p>
        </p:txBody>
      </p:sp>
      <p:sp>
        <p:nvSpPr>
          <p:cNvPr id="3072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9" charset="-128"/>
                <a:cs typeface="ＭＳ Ｐゴシック" pitchFamily="-109" charset="-128"/>
              </a:rPr>
              <a:t>outside the loop, initialize the boolean</a:t>
            </a:r>
          </a:p>
          <a:p>
            <a:pPr eaLnBrk="1" hangingPunct="1"/>
            <a:r>
              <a:rPr lang="en-US">
                <a:ea typeface="ＭＳ Ｐゴシック" pitchFamily="-109" charset="-128"/>
                <a:cs typeface="ＭＳ Ｐゴシック" pitchFamily="-109" charset="-128"/>
              </a:rPr>
              <a:t>somewhere inside the loop you perform some operation which changes the state of the program, eventually leading to a False boolean and exiting the loop</a:t>
            </a:r>
          </a:p>
          <a:p>
            <a:pPr eaLnBrk="1" hangingPunct="1"/>
            <a:r>
              <a:rPr lang="en-US">
                <a:ea typeface="ＭＳ Ｐゴシック" pitchFamily="-109" charset="-128"/>
                <a:cs typeface="ＭＳ Ｐゴシック" pitchFamily="-109" charset="-128"/>
              </a:rPr>
              <a:t>Have to have both!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for and iteration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One of Python</a:t>
            </a:r>
            <a:r>
              <a:rPr lang="fr-FR" dirty="0"/>
              <a:t>'</a:t>
            </a:r>
            <a:r>
              <a:rPr lang="en-US" dirty="0"/>
              <a:t>s strength</a:t>
            </a:r>
            <a:r>
              <a:rPr lang="fr-FR" dirty="0"/>
              <a:t>'</a:t>
            </a:r>
            <a:r>
              <a:rPr lang="en-US" dirty="0"/>
              <a:t>s is it</a:t>
            </a:r>
            <a:r>
              <a:rPr lang="fr-FR" dirty="0"/>
              <a:t>'</a:t>
            </a:r>
            <a:r>
              <a:rPr lang="en-US" dirty="0"/>
              <a:t>s rich set of built-in data structures (</a:t>
            </a:r>
            <a:r>
              <a:rPr lang="en-US" dirty="0" err="1">
                <a:solidFill>
                  <a:srgbClr val="FF0000"/>
                </a:solidFill>
              </a:rPr>
              <a:t>gagnaskipan</a:t>
            </a:r>
            <a:r>
              <a:rPr lang="en-US" dirty="0"/>
              <a:t>)</a:t>
            </a:r>
          </a:p>
          <a:p>
            <a:r>
              <a:rPr lang="en-US" dirty="0"/>
              <a:t>The for statement iterates (</a:t>
            </a:r>
            <a:r>
              <a:rPr lang="en-US" dirty="0" err="1">
                <a:solidFill>
                  <a:srgbClr val="FF0000"/>
                </a:solidFill>
              </a:rPr>
              <a:t>ítra</a:t>
            </a:r>
            <a:r>
              <a:rPr lang="en-US" dirty="0"/>
              <a:t>) through each element (</a:t>
            </a:r>
            <a:r>
              <a:rPr lang="en-US" dirty="0" err="1">
                <a:solidFill>
                  <a:srgbClr val="FF0000"/>
                </a:solidFill>
              </a:rPr>
              <a:t>stak</a:t>
            </a:r>
            <a:r>
              <a:rPr lang="en-US" dirty="0"/>
              <a:t>) of a collection (</a:t>
            </a:r>
            <a:r>
              <a:rPr lang="en-US" dirty="0" err="1">
                <a:solidFill>
                  <a:srgbClr val="FF0000"/>
                </a:solidFill>
              </a:rPr>
              <a:t>safn</a:t>
            </a:r>
            <a:r>
              <a:rPr lang="en-US" dirty="0"/>
              <a:t>) (list, etc.)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for element in collection: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    suite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9" charset="-128"/>
                <a:cs typeface="ＭＳ Ｐゴシック" pitchFamily="-109" charset="-128"/>
              </a:rPr>
              <a:t>Selection</a:t>
            </a:r>
          </a:p>
        </p:txBody>
      </p:sp>
      <p:sp>
        <p:nvSpPr>
          <p:cNvPr id="63491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>
              <a:buFont typeface="Wingdings" pitchFamily="-109" charset="2"/>
              <a:buNone/>
            </a:pPr>
            <a:endParaRPr lang="en-US">
              <a:ea typeface="ＭＳ Ｐゴシック" pitchFamily="-109" charset="-128"/>
              <a:cs typeface="ＭＳ Ｐゴシック" pitchFamily="-109" charset="-128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3505200"/>
            <a:ext cx="3990109" cy="3048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4400" y="76200"/>
            <a:ext cx="3352800" cy="6330616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Perfect Number Example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11" charset="-128"/>
                <a:cs typeface="ＭＳ Ｐゴシック" pitchFamily="-111" charset="-128"/>
              </a:rPr>
              <a:t>a perfect number</a:t>
            </a:r>
          </a:p>
        </p:txBody>
      </p:sp>
      <p:sp>
        <p:nvSpPr>
          <p:cNvPr id="4710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z="2800">
                <a:ea typeface="ＭＳ Ｐゴシック" pitchFamily="-111" charset="-128"/>
                <a:cs typeface="ＭＳ Ｐゴシック" pitchFamily="-111" charset="-128"/>
              </a:rPr>
              <a:t>numbers and their factors were mysterious to the Greeks and early mathematicians</a:t>
            </a:r>
          </a:p>
          <a:p>
            <a:pPr eaLnBrk="1" hangingPunct="1"/>
            <a:r>
              <a:rPr lang="en-US" sz="2800">
                <a:ea typeface="ＭＳ Ｐゴシック" pitchFamily="-111" charset="-128"/>
                <a:cs typeface="ＭＳ Ｐゴシック" pitchFamily="-111" charset="-128"/>
              </a:rPr>
              <a:t>They were curious about the properties of numbers as they held some significance</a:t>
            </a:r>
          </a:p>
          <a:p>
            <a:pPr eaLnBrk="1" hangingPunct="1"/>
            <a:r>
              <a:rPr lang="en-US" sz="2800">
                <a:ea typeface="ＭＳ Ｐゴシック" pitchFamily="-111" charset="-128"/>
                <a:cs typeface="ＭＳ Ｐゴシック" pitchFamily="-111" charset="-128"/>
              </a:rPr>
              <a:t>A perfect number is a number whose sum of factors (excluding the number) equals the number</a:t>
            </a:r>
          </a:p>
          <a:p>
            <a:pPr eaLnBrk="1" hangingPunct="1"/>
            <a:r>
              <a:rPr lang="en-US" sz="2800">
                <a:ea typeface="ＭＳ Ｐゴシック" pitchFamily="-111" charset="-128"/>
                <a:cs typeface="ＭＳ Ｐゴシック" pitchFamily="-111" charset="-128"/>
              </a:rPr>
              <a:t>First perfect number is: 6 (1+2+3)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11" charset="-128"/>
                <a:cs typeface="ＭＳ Ｐゴシック" pitchFamily="-111" charset="-128"/>
              </a:rPr>
              <a:t>abundant, deficient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11" charset="-128"/>
                <a:cs typeface="ＭＳ Ｐゴシック" pitchFamily="-111" charset="-128"/>
              </a:rPr>
              <a:t>abundant numbers summed to more than the number.</a:t>
            </a:r>
          </a:p>
          <a:p>
            <a:pPr lvl="1" eaLnBrk="1" hangingPunct="1"/>
            <a:r>
              <a:rPr lang="en-US"/>
              <a:t>12: 1+2+3+4+6 =16</a:t>
            </a:r>
          </a:p>
          <a:p>
            <a:pPr eaLnBrk="1" hangingPunct="1"/>
            <a:r>
              <a:rPr lang="en-US">
                <a:ea typeface="ＭＳ Ｐゴシック" pitchFamily="-111" charset="-128"/>
                <a:cs typeface="ＭＳ Ｐゴシック" pitchFamily="-111" charset="-128"/>
              </a:rPr>
              <a:t>deficient numbers summed to less than the number.</a:t>
            </a:r>
          </a:p>
          <a:p>
            <a:pPr lvl="1" eaLnBrk="1" hangingPunct="1"/>
            <a:r>
              <a:rPr lang="en-US"/>
              <a:t>13: 1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11" charset="-128"/>
                <a:cs typeface="ＭＳ Ｐゴシック" pitchFamily="-111" charset="-128"/>
              </a:rPr>
              <a:t>design</a:t>
            </a:r>
          </a:p>
        </p:txBody>
      </p:sp>
      <p:sp>
        <p:nvSpPr>
          <p:cNvPr id="4915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pitchFamily="-111" charset="-128"/>
                <a:cs typeface="ＭＳ Ｐゴシック" pitchFamily="-111" charset="-128"/>
              </a:rPr>
              <a:t>prompt for a number</a:t>
            </a:r>
          </a:p>
          <a:p>
            <a:r>
              <a:rPr lang="en-US" dirty="0"/>
              <a:t>for the number, collect all the factors</a:t>
            </a:r>
          </a:p>
          <a:p>
            <a:r>
              <a:rPr lang="en-US" dirty="0"/>
              <a:t>once collected, sum up the factors</a:t>
            </a:r>
          </a:p>
          <a:p>
            <a:r>
              <a:rPr lang="en-US" dirty="0"/>
              <a:t>compare the sum and the number and respond accordingly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2.10,2.11</a:t>
            </a:r>
          </a:p>
          <a:p>
            <a:r>
              <a:rPr lang="en-US" dirty="0"/>
              <a:t>Check Perfection</a:t>
            </a:r>
          </a:p>
          <a:p>
            <a:r>
              <a:rPr lang="en-US" dirty="0"/>
              <a:t>Sum Divisors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quarter" idx="10"/>
          </p:nvPr>
        </p:nvPicPr>
        <p:blipFill>
          <a:blip r:embed="rId2"/>
          <a:srcRect t="-121308" b="-121308"/>
          <a:stretch>
            <a:fillRect/>
          </a:stretch>
        </p:blipFill>
        <p:spPr>
          <a:xfrm>
            <a:off x="0" y="-1143000"/>
            <a:ext cx="9144000" cy="6324600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29000"/>
            <a:ext cx="9144000" cy="2339662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417638"/>
          </a:xfrm>
        </p:spPr>
        <p:txBody>
          <a:bodyPr/>
          <a:lstStyle/>
          <a:p>
            <a:r>
              <a:rPr lang="en-US" dirty="0"/>
              <a:t>Improving the Perfect </a:t>
            </a:r>
            <a:br>
              <a:rPr lang="en-US" dirty="0"/>
            </a:br>
            <a:r>
              <a:rPr lang="en-US" dirty="0"/>
              <a:t>Number Program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Work with a range of numbers</a:t>
            </a:r>
          </a:p>
          <a:p>
            <a:pPr>
              <a:buNone/>
            </a:pPr>
            <a:r>
              <a:rPr lang="en-US" dirty="0"/>
              <a:t>For each number in the range of numbers:</a:t>
            </a:r>
          </a:p>
          <a:p>
            <a:r>
              <a:rPr lang="en-US" dirty="0"/>
              <a:t>collect all the factors</a:t>
            </a:r>
          </a:p>
          <a:p>
            <a:r>
              <a:rPr lang="en-US" dirty="0"/>
              <a:t>once collected, sum up the factors</a:t>
            </a:r>
          </a:p>
          <a:p>
            <a:r>
              <a:rPr lang="en-US" dirty="0"/>
              <a:t>compare the sum and the number and respond accordingly</a:t>
            </a:r>
          </a:p>
          <a:p>
            <a:pPr>
              <a:buNone/>
            </a:pPr>
            <a:r>
              <a:rPr lang="en-US" dirty="0"/>
              <a:t>Print a summary</a:t>
            </a:r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2.13</a:t>
            </a:r>
          </a:p>
          <a:p>
            <a:r>
              <a:rPr lang="en-US" dirty="0"/>
              <a:t>Examine a range of numbers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304800" y="1524000"/>
            <a:ext cx="8676531" cy="2413000"/>
          </a:xfr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Selection</a:t>
            </a:r>
          </a:p>
        </p:txBody>
      </p:sp>
      <p:sp>
        <p:nvSpPr>
          <p:cNvPr id="6451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Selection is how programs make choices, and it is the process of making choices that provides a lot of the power of computing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2.15</a:t>
            </a:r>
          </a:p>
          <a:p>
            <a:r>
              <a:rPr lang="en-US" dirty="0"/>
              <a:t>Classify range of numbers</a:t>
            </a:r>
          </a:p>
        </p:txBody>
      </p:sp>
    </p:spTree>
    <p:extLst>
      <p:ext uri="{BB962C8B-B14F-4D97-AF65-F5344CB8AC3E}">
        <p14:creationId xmlns:p14="http://schemas.microsoft.com/office/powerpoint/2010/main" val="292639204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0"/>
          </p:nvPr>
        </p:nvPicPr>
        <p:blipFill>
          <a:blip r:embed="rId2"/>
          <a:srcRect t="-24057" b="-24057"/>
          <a:stretch>
            <a:fillRect/>
          </a:stretch>
        </p:blipFill>
        <p:spPr>
          <a:xfrm>
            <a:off x="0" y="-838200"/>
            <a:ext cx="9144000" cy="63246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191000"/>
            <a:ext cx="8991600" cy="2348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14249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Control in Depth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4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9" charset="-128"/>
                <a:cs typeface="ＭＳ Ｐゴシック" pitchFamily="-109" charset="-128"/>
              </a:rPr>
              <a:t>Booleans</a:t>
            </a:r>
          </a:p>
        </p:txBody>
      </p:sp>
      <p:sp>
        <p:nvSpPr>
          <p:cNvPr id="18435" name="Rectangle 5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>
              <a:buFont typeface="Wingdings" pitchFamily="-109" charset="2"/>
              <a:buNone/>
            </a:pPr>
            <a:endParaRPr lang="en-US">
              <a:ea typeface="ＭＳ Ｐゴシック" pitchFamily="-109" charset="-128"/>
              <a:cs typeface="ＭＳ Ｐゴシック" pitchFamily="-109" charset="-128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Boolean Expressions </a:t>
            </a:r>
            <a:br>
              <a:rPr lang="en-US" dirty="0"/>
            </a:br>
            <a:r>
              <a:rPr lang="en-US" dirty="0"/>
              <a:t>(</a:t>
            </a:r>
            <a:r>
              <a:rPr lang="en-US" dirty="0">
                <a:solidFill>
                  <a:srgbClr val="FF0000"/>
                </a:solidFill>
              </a:rPr>
              <a:t>bool </a:t>
            </a:r>
            <a:r>
              <a:rPr lang="en-US" dirty="0" err="1">
                <a:solidFill>
                  <a:srgbClr val="FF0000"/>
                </a:solidFill>
              </a:rPr>
              <a:t>segðir</a:t>
            </a:r>
            <a:r>
              <a:rPr lang="en-US" dirty="0"/>
              <a:t>)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George Boole</a:t>
            </a:r>
            <a:r>
              <a:rPr lang="fr-FR" dirty="0"/>
              <a:t>'</a:t>
            </a:r>
            <a:r>
              <a:rPr lang="en-US" dirty="0"/>
              <a:t>s (mid-1800</a:t>
            </a:r>
            <a:r>
              <a:rPr lang="fr-FR" dirty="0"/>
              <a:t>'</a:t>
            </a:r>
            <a:r>
              <a:rPr lang="en-US" dirty="0"/>
              <a:t>s) mathematics of logical expressions</a:t>
            </a:r>
          </a:p>
          <a:p>
            <a:r>
              <a:rPr lang="en-US" dirty="0"/>
              <a:t>Boolean expressions (conditions; </a:t>
            </a:r>
            <a:r>
              <a:rPr lang="en-US" dirty="0" err="1">
                <a:solidFill>
                  <a:srgbClr val="FF0000"/>
                </a:solidFill>
              </a:rPr>
              <a:t>skilyrði</a:t>
            </a:r>
            <a:r>
              <a:rPr lang="en-US" dirty="0"/>
              <a:t>)     </a:t>
            </a:r>
            <a:br>
              <a:rPr lang="en-US" dirty="0"/>
            </a:br>
            <a:r>
              <a:rPr lang="en-US" dirty="0"/>
              <a:t>have a value of True or False</a:t>
            </a:r>
          </a:p>
          <a:p>
            <a:r>
              <a:rPr lang="en-US" dirty="0"/>
              <a:t>Conditions are the basis of choices in a computer, and, hence, are the basis of the appearance of intelligence in them.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99" grpId="0" build="p" autoUpdateAnimBg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is True, and what is False</a:t>
            </a:r>
          </a:p>
        </p:txBody>
      </p:sp>
      <p:sp>
        <p:nvSpPr>
          <p:cNvPr id="169987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295400"/>
            <a:ext cx="8229600" cy="4525963"/>
          </a:xfrm>
        </p:spPr>
        <p:txBody>
          <a:bodyPr/>
          <a:lstStyle/>
          <a:p>
            <a:r>
              <a:rPr lang="en-US" dirty="0"/>
              <a:t>true: any nonzero number or nonempty object.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1, 100, "hello", [</a:t>
            </a:r>
            <a:r>
              <a:rPr lang="en-US" dirty="0" err="1">
                <a:solidFill>
                  <a:srgbClr val="660066"/>
                </a:solidFill>
                <a:latin typeface="Courier New"/>
                <a:cs typeface="Courier New"/>
              </a:rPr>
              <a:t>a,b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]</a:t>
            </a:r>
          </a:p>
          <a:p>
            <a:r>
              <a:rPr lang="en-US" dirty="0"/>
              <a:t>false: a zero number or empty object.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0, "",[ ]</a:t>
            </a:r>
          </a:p>
          <a:p>
            <a:r>
              <a:rPr lang="en-US" dirty="0"/>
              <a:t>Special values called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True</a:t>
            </a:r>
            <a:r>
              <a:rPr lang="en-US" dirty="0">
                <a:solidFill>
                  <a:srgbClr val="660066"/>
                </a:solidFill>
              </a:rPr>
              <a:t> </a:t>
            </a:r>
            <a:r>
              <a:rPr lang="en-US" dirty="0"/>
              <a:t>and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False</a:t>
            </a:r>
            <a:r>
              <a:rPr lang="en-US" dirty="0"/>
              <a:t>, which are just subs for 1 and 0. However, they print nicely (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True</a:t>
            </a:r>
            <a:r>
              <a:rPr lang="en-US" dirty="0">
                <a:solidFill>
                  <a:srgbClr val="660066"/>
                </a:solidFill>
              </a:rPr>
              <a:t> </a:t>
            </a:r>
            <a:r>
              <a:rPr lang="en-US" dirty="0"/>
              <a:t>or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False</a:t>
            </a:r>
            <a:r>
              <a:rPr lang="en-US" dirty="0"/>
              <a:t>)</a:t>
            </a:r>
          </a:p>
          <a:p>
            <a:r>
              <a:rPr lang="en-US" dirty="0"/>
              <a:t>Also a special value,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None</a:t>
            </a:r>
            <a:r>
              <a:rPr lang="en-US" dirty="0"/>
              <a:t>, less than everything and equal to nothing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9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99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99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9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99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99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9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99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99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9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699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699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9987" grpId="0" build="p" autoUpdateAnimBg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Boolean expression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Every </a:t>
            </a:r>
            <a:r>
              <a:rPr lang="en-US" dirty="0" err="1"/>
              <a:t>boolean</a:t>
            </a:r>
            <a:r>
              <a:rPr lang="en-US" dirty="0"/>
              <a:t> expression has the form:</a:t>
            </a:r>
          </a:p>
          <a:p>
            <a:pPr lvl="1"/>
            <a:r>
              <a:rPr lang="en-US" dirty="0"/>
              <a:t>expression </a:t>
            </a:r>
            <a:r>
              <a:rPr lang="en-US" dirty="0" err="1"/>
              <a:t>booleanOperator</a:t>
            </a:r>
            <a:r>
              <a:rPr lang="en-US" dirty="0"/>
              <a:t> expression</a:t>
            </a:r>
          </a:p>
          <a:p>
            <a:r>
              <a:rPr lang="en-US" dirty="0"/>
              <a:t>The result of evaluating (</a:t>
            </a:r>
            <a:r>
              <a:rPr lang="en-US" dirty="0" err="1">
                <a:solidFill>
                  <a:srgbClr val="FF0000"/>
                </a:solidFill>
              </a:rPr>
              <a:t>ákvarða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gildi</a:t>
            </a:r>
            <a:r>
              <a:rPr lang="en-US" dirty="0"/>
              <a:t>) something like the above is also just true or false.</a:t>
            </a:r>
          </a:p>
          <a:p>
            <a:r>
              <a:rPr lang="en-US" dirty="0"/>
              <a:t>However, remember what constitutes true or false in Python!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Relational Operators (</a:t>
            </a:r>
            <a:r>
              <a:rPr lang="en-US" dirty="0" err="1">
                <a:solidFill>
                  <a:srgbClr val="FF0000"/>
                </a:solidFill>
              </a:rPr>
              <a:t>samanburðarvirkjar</a:t>
            </a:r>
            <a:r>
              <a:rPr lang="en-US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ourier New"/>
                <a:cs typeface="Courier New"/>
              </a:rPr>
              <a:t>3 &gt; 2 </a:t>
            </a:r>
            <a:r>
              <a:rPr lang="en-US" dirty="0">
                <a:sym typeface="Wingdings"/>
              </a:rPr>
              <a:t> </a:t>
            </a:r>
            <a:r>
              <a:rPr lang="en-US" dirty="0">
                <a:latin typeface="Courier New"/>
                <a:cs typeface="Courier New"/>
                <a:sym typeface="Wingdings"/>
              </a:rPr>
              <a:t>True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/>
              <a:t>Relational Operators have low preference</a:t>
            </a:r>
          </a:p>
          <a:p>
            <a:pPr lvl="2"/>
            <a:r>
              <a:rPr lang="en-US" dirty="0">
                <a:latin typeface="Courier New"/>
                <a:cs typeface="Courier New"/>
              </a:rPr>
              <a:t>5 + 3 &lt; 3 – 2</a:t>
            </a:r>
          </a:p>
          <a:p>
            <a:pPr lvl="2"/>
            <a:r>
              <a:rPr lang="en-US" dirty="0">
                <a:latin typeface="Courier New"/>
                <a:cs typeface="Courier New"/>
              </a:rPr>
              <a:t>8 &lt; 1  </a:t>
            </a:r>
            <a:r>
              <a:rPr lang="en-US" dirty="0">
                <a:sym typeface="Wingdings"/>
              </a:rPr>
              <a:t> </a:t>
            </a:r>
            <a:r>
              <a:rPr lang="en-US" dirty="0">
                <a:latin typeface="Courier New"/>
                <a:cs typeface="Courier New"/>
                <a:sym typeface="Wingdings"/>
              </a:rPr>
              <a:t>False</a:t>
            </a:r>
            <a:endParaRPr lang="en-US" dirty="0">
              <a:latin typeface="Courier New"/>
              <a:cs typeface="Courier New"/>
            </a:endParaRPr>
          </a:p>
          <a:p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1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 &lt; 2</a:t>
            </a:r>
            <a:r>
              <a:rPr lang="en-US" dirty="0"/>
              <a:t>	</a:t>
            </a:r>
            <a:r>
              <a:rPr lang="en-US" dirty="0">
                <a:sym typeface="Wingdings"/>
              </a:rPr>
              <a:t> Error</a:t>
            </a:r>
            <a:endParaRPr lang="en-US" dirty="0"/>
          </a:p>
          <a:p>
            <a:pPr lvl="2"/>
            <a:r>
              <a:rPr lang="en-US" dirty="0"/>
              <a:t>can only compare like types</a:t>
            </a:r>
          </a:p>
          <a:p>
            <a:r>
              <a:rPr lang="en-US" dirty="0" err="1">
                <a:latin typeface="Courier New"/>
                <a:cs typeface="Courier New"/>
              </a:rPr>
              <a:t>int</a:t>
            </a:r>
            <a:r>
              <a:rPr lang="en-US" dirty="0">
                <a:latin typeface="Courier New"/>
                <a:cs typeface="Courier New"/>
              </a:rPr>
              <a:t>(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1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) &lt; 2 </a:t>
            </a:r>
            <a:r>
              <a:rPr lang="en-US" dirty="0">
                <a:sym typeface="Wingdings"/>
              </a:rPr>
              <a:t> </a:t>
            </a:r>
            <a:r>
              <a:rPr lang="en-US" dirty="0">
                <a:latin typeface="Courier New"/>
                <a:cs typeface="Courier New"/>
                <a:sym typeface="Wingdings"/>
              </a:rPr>
              <a:t>True</a:t>
            </a:r>
          </a:p>
          <a:p>
            <a:pPr lvl="2"/>
            <a:r>
              <a:rPr lang="en-US" dirty="0">
                <a:sym typeface="Wingdings"/>
              </a:rPr>
              <a:t>like types, regular compare</a:t>
            </a:r>
          </a:p>
          <a:p>
            <a:pPr marL="914400" lvl="2" indent="0"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does Equality mean?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Two senses of equality</a:t>
            </a:r>
          </a:p>
          <a:p>
            <a:r>
              <a:rPr lang="en-US" dirty="0"/>
              <a:t>two variables refer to different objects, each object representing the same value</a:t>
            </a:r>
          </a:p>
          <a:p>
            <a:r>
              <a:rPr lang="en-US" dirty="0"/>
              <a:t>two variables refer to the same object. The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id() </a:t>
            </a:r>
            <a:r>
              <a:rPr lang="en-US" dirty="0"/>
              <a:t>function used for this.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447800" y="1066800"/>
            <a:ext cx="6884377" cy="44196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000" y="152400"/>
            <a:ext cx="4052455" cy="38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05273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2743200" y="1828800"/>
            <a:ext cx="3836670" cy="3028950"/>
          </a:xfrm>
        </p:spPr>
      </p:pic>
    </p:spTree>
    <p:extLst>
      <p:ext uri="{BB962C8B-B14F-4D97-AF65-F5344CB8AC3E}">
        <p14:creationId xmlns:p14="http://schemas.microsoft.com/office/powerpoint/2010/main" val="266155642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equal vs. same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660066"/>
                </a:solidFill>
              </a:rPr>
              <a:t>== </a:t>
            </a:r>
            <a:r>
              <a:rPr lang="en-US" dirty="0"/>
              <a:t>compares values of two variable</a:t>
            </a:r>
            <a:r>
              <a:rPr lang="fr-FR" dirty="0"/>
              <a:t>'</a:t>
            </a:r>
            <a:r>
              <a:rPr lang="en-US" dirty="0"/>
              <a:t>s objects, do they represent the same value</a:t>
            </a:r>
          </a:p>
          <a:p>
            <a:r>
              <a:rPr lang="en-US" dirty="0">
                <a:solidFill>
                  <a:srgbClr val="660066"/>
                </a:solidFill>
              </a:rPr>
              <a:t>is </a:t>
            </a:r>
            <a:r>
              <a:rPr lang="en-US" dirty="0"/>
              <a:t>operator determines if two variables are associated with the same value</a:t>
            </a:r>
          </a:p>
          <a:p>
            <a:pPr marL="0" indent="0">
              <a:buNone/>
            </a:pPr>
            <a:r>
              <a:rPr lang="en-US" dirty="0"/>
              <a:t>From the figure:</a:t>
            </a:r>
          </a:p>
          <a:p>
            <a:pPr marL="0" indent="0">
              <a:buNone/>
            </a:pPr>
            <a:r>
              <a:rPr lang="en-US" dirty="0" err="1">
                <a:latin typeface="Courier New"/>
                <a:cs typeface="Courier New"/>
              </a:rPr>
              <a:t>a_float</a:t>
            </a:r>
            <a:r>
              <a:rPr lang="en-US" dirty="0">
                <a:latin typeface="Courier New"/>
                <a:cs typeface="Courier New"/>
              </a:rPr>
              <a:t> == </a:t>
            </a:r>
            <a:r>
              <a:rPr lang="en-US" dirty="0" err="1">
                <a:latin typeface="Courier New"/>
                <a:cs typeface="Courier New"/>
              </a:rPr>
              <a:t>b_float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>
                <a:latin typeface="Courier New"/>
                <a:cs typeface="Courier New"/>
                <a:sym typeface="Wingdings"/>
              </a:rPr>
              <a:t> True </a:t>
            </a:r>
            <a:r>
              <a:rPr lang="en-US" dirty="0" err="1">
                <a:latin typeface="Courier New"/>
                <a:cs typeface="Courier New"/>
                <a:sym typeface="Wingdings"/>
              </a:rPr>
              <a:t>a_float</a:t>
            </a:r>
            <a:r>
              <a:rPr lang="en-US" dirty="0">
                <a:latin typeface="Courier New"/>
                <a:cs typeface="Courier New"/>
                <a:sym typeface="Wingdings"/>
              </a:rPr>
              <a:t> is </a:t>
            </a:r>
            <a:r>
              <a:rPr lang="en-US" dirty="0" err="1">
                <a:latin typeface="Courier New"/>
                <a:cs typeface="Courier New"/>
                <a:sym typeface="Wingdings"/>
              </a:rPr>
              <a:t>b_float</a:t>
            </a:r>
            <a:r>
              <a:rPr lang="en-US" dirty="0">
                <a:latin typeface="Courier New"/>
                <a:cs typeface="Courier New"/>
                <a:sym typeface="Wingdings"/>
              </a:rPr>
              <a:t>  False</a:t>
            </a:r>
          </a:p>
          <a:p>
            <a:pPr marL="0" indent="0">
              <a:buNone/>
            </a:pPr>
            <a:r>
              <a:rPr lang="en-US" dirty="0" err="1">
                <a:latin typeface="Courier New"/>
                <a:cs typeface="Courier New"/>
                <a:sym typeface="Wingdings"/>
              </a:rPr>
              <a:t>b_float</a:t>
            </a:r>
            <a:r>
              <a:rPr lang="en-US" dirty="0">
                <a:latin typeface="Courier New"/>
                <a:cs typeface="Courier New"/>
                <a:sym typeface="Wingdings"/>
              </a:rPr>
              <a:t> is </a:t>
            </a:r>
            <a:r>
              <a:rPr lang="en-US" dirty="0" err="1">
                <a:latin typeface="Courier New"/>
                <a:cs typeface="Courier New"/>
                <a:sym typeface="Wingdings"/>
              </a:rPr>
              <a:t>c_float</a:t>
            </a:r>
            <a:r>
              <a:rPr lang="en-US" dirty="0">
                <a:latin typeface="Courier New"/>
                <a:cs typeface="Courier New"/>
                <a:sym typeface="Wingdings"/>
              </a:rPr>
              <a:t>  True</a:t>
            </a:r>
            <a:endParaRPr lang="en-US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92081229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Chained comparisons</a:t>
            </a:r>
          </a:p>
        </p:txBody>
      </p:sp>
      <p:sp>
        <p:nvSpPr>
          <p:cNvPr id="17305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Python, chained comparisons work just like you would expect in a mathematical expression:</a:t>
            </a:r>
          </a:p>
          <a:p>
            <a:r>
              <a:rPr lang="en-US" dirty="0"/>
              <a:t>Given </a:t>
            </a:r>
            <a:r>
              <a:rPr lang="en-US" dirty="0" err="1"/>
              <a:t>myInt</a:t>
            </a:r>
            <a:r>
              <a:rPr lang="en-US" dirty="0"/>
              <a:t> has the value 5</a:t>
            </a:r>
          </a:p>
          <a:p>
            <a:pPr lvl="1"/>
            <a:r>
              <a:rPr lang="en-US" dirty="0">
                <a:latin typeface="Courier New"/>
                <a:cs typeface="Courier New"/>
              </a:rPr>
              <a:t>0 &lt;= </a:t>
            </a:r>
            <a:r>
              <a:rPr lang="en-US" dirty="0" err="1">
                <a:latin typeface="Courier New"/>
                <a:cs typeface="Courier New"/>
              </a:rPr>
              <a:t>myInt</a:t>
            </a:r>
            <a:r>
              <a:rPr lang="en-US" dirty="0">
                <a:latin typeface="Courier New"/>
                <a:cs typeface="Courier New"/>
              </a:rPr>
              <a:t> &lt;= 5 </a:t>
            </a:r>
            <a:r>
              <a:rPr lang="en-US" dirty="0">
                <a:latin typeface="Courier New"/>
                <a:cs typeface="Courier New"/>
                <a:sym typeface="Wingdings"/>
              </a:rPr>
              <a:t> True</a:t>
            </a:r>
            <a:endParaRPr lang="en-US" dirty="0"/>
          </a:p>
          <a:p>
            <a:pPr lvl="1"/>
            <a:r>
              <a:rPr lang="en-US" dirty="0">
                <a:latin typeface="Courier New"/>
                <a:cs typeface="Courier New"/>
              </a:rPr>
              <a:t>0 &lt; </a:t>
            </a:r>
            <a:r>
              <a:rPr lang="en-US" dirty="0" err="1">
                <a:latin typeface="Courier New"/>
                <a:cs typeface="Courier New"/>
              </a:rPr>
              <a:t>myInt</a:t>
            </a:r>
            <a:r>
              <a:rPr lang="en-US" dirty="0">
                <a:latin typeface="Courier New"/>
                <a:cs typeface="Courier New"/>
              </a:rPr>
              <a:t> &lt;= 5 &gt; 1 </a:t>
            </a:r>
            <a:r>
              <a:rPr lang="en-US" dirty="0">
                <a:latin typeface="Courier New"/>
                <a:cs typeface="Courier New"/>
                <a:sym typeface="Wingdings"/>
              </a:rPr>
              <a:t> False</a:t>
            </a:r>
            <a:endParaRPr lang="en-US" dirty="0">
              <a:latin typeface="Courier New"/>
              <a:cs typeface="Courier New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0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730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Pitfall</a:t>
            </a:r>
          </a:p>
        </p:txBody>
      </p:sp>
      <p:sp>
        <p:nvSpPr>
          <p:cNvPr id="17408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floating point arithmetic is approximate!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400" y="2286000"/>
            <a:ext cx="5638800" cy="3506176"/>
          </a:xfrm>
          <a:prstGeom prst="rect">
            <a:avLst/>
          </a:prstGeom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compare using "close enough"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Establish a level of "close enough" for equality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380" y="3048000"/>
            <a:ext cx="3112994" cy="109115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114800"/>
            <a:ext cx="8358188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03972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Compound Expressions</a:t>
            </a:r>
            <a:br>
              <a:rPr lang="en-US" dirty="0"/>
            </a:br>
            <a:r>
              <a:rPr lang="en-US" dirty="0"/>
              <a:t>(</a:t>
            </a:r>
            <a:r>
              <a:rPr lang="en-US" dirty="0" err="1">
                <a:solidFill>
                  <a:srgbClr val="FF0000"/>
                </a:solidFill>
              </a:rPr>
              <a:t>fjölsegðir</a:t>
            </a:r>
            <a:r>
              <a:rPr lang="en-US" dirty="0"/>
              <a:t>)</a:t>
            </a:r>
          </a:p>
        </p:txBody>
      </p:sp>
      <p:sp>
        <p:nvSpPr>
          <p:cNvPr id="6246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Python allows bracketing of a value between two Booleans, as in math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 = 5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	0 &lt;= 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 &lt;= 10  </a:t>
            </a:r>
            <a:r>
              <a:rPr lang="en-US" dirty="0">
                <a:latin typeface="Courier New"/>
                <a:cs typeface="Courier New"/>
                <a:sym typeface="Wingdings"/>
              </a:rPr>
              <a:t> True</a:t>
            </a:r>
          </a:p>
          <a:p>
            <a:r>
              <a:rPr lang="en-US" dirty="0" err="1">
                <a:latin typeface="Courier New"/>
                <a:cs typeface="Courier New"/>
                <a:sym typeface="Wingdings"/>
              </a:rPr>
              <a:t>a_int</a:t>
            </a:r>
            <a:r>
              <a:rPr lang="en-US" dirty="0">
                <a:latin typeface="Courier New"/>
                <a:cs typeface="Courier New"/>
                <a:sym typeface="Wingdings"/>
              </a:rPr>
              <a:t> &gt;= 0 </a:t>
            </a:r>
            <a:r>
              <a:rPr lang="en-US" dirty="0">
                <a:sym typeface="Wingdings"/>
              </a:rPr>
              <a:t>and </a:t>
            </a:r>
            <a:r>
              <a:rPr lang="en-US" dirty="0" err="1">
                <a:latin typeface="Courier New"/>
                <a:cs typeface="Courier New"/>
                <a:sym typeface="Wingdings"/>
              </a:rPr>
              <a:t>a_int</a:t>
            </a:r>
            <a:r>
              <a:rPr lang="en-US" dirty="0">
                <a:latin typeface="Courier New"/>
                <a:cs typeface="Courier New"/>
                <a:sym typeface="Wingdings"/>
              </a:rPr>
              <a:t> &lt;= 10</a:t>
            </a:r>
          </a:p>
          <a:p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  <a:sym typeface="Wingdings"/>
              </a:rPr>
              <a:t>and</a:t>
            </a:r>
            <a:r>
              <a:rPr lang="en-US" dirty="0">
                <a:solidFill>
                  <a:srgbClr val="660066"/>
                </a:solidFill>
                <a:latin typeface="+mj-lt"/>
                <a:cs typeface="Courier New"/>
                <a:sym typeface="Wingdings"/>
              </a:rPr>
              <a:t>,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  <a:sym typeface="Wingdings"/>
              </a:rPr>
              <a:t>or</a:t>
            </a:r>
            <a:r>
              <a:rPr lang="en-US" dirty="0">
                <a:solidFill>
                  <a:srgbClr val="660066"/>
                </a:solidFill>
                <a:latin typeface="+mj-lt"/>
                <a:cs typeface="Courier New"/>
                <a:sym typeface="Wingdings"/>
              </a:rPr>
              <a:t>,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  <a:sym typeface="Wingdings"/>
              </a:rPr>
              <a:t>not</a:t>
            </a:r>
            <a:r>
              <a:rPr lang="en-US" dirty="0">
                <a:solidFill>
                  <a:srgbClr val="660066"/>
                </a:solidFill>
                <a:latin typeface="+mj-lt"/>
                <a:cs typeface="Courier New"/>
                <a:sym typeface="Wingdings"/>
              </a:rPr>
              <a:t> </a:t>
            </a:r>
            <a:r>
              <a:rPr lang="en-US" dirty="0">
                <a:latin typeface="+mj-lt"/>
                <a:cs typeface="Courier New"/>
                <a:sym typeface="Wingdings"/>
              </a:rPr>
              <a:t>are the three Boolean operators in Python</a:t>
            </a:r>
            <a:endParaRPr lang="en-US" dirty="0">
              <a:latin typeface="+mj-lt"/>
              <a:cs typeface="Courier New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24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24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24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24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24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24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24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24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24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24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467" grpId="0" build="p" autoUpdateAnimBg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br>
              <a:rPr lang="en-US">
                <a:ea typeface="ＭＳ Ｐゴシック" pitchFamily="-109" charset="-128"/>
                <a:cs typeface="ＭＳ Ｐゴシック" pitchFamily="-109" charset="-128"/>
              </a:rPr>
            </a:br>
            <a:endParaRPr lang="en-US">
              <a:ea typeface="ＭＳ Ｐゴシック" pitchFamily="-109" charset="-128"/>
              <a:cs typeface="ＭＳ Ｐゴシック" pitchFamily="-109" charset="-128"/>
            </a:endParaRPr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6868" name="Rectangle 4"/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4400" dirty="0">
                <a:solidFill>
                  <a:schemeClr val="tx1"/>
                </a:solidFill>
                <a:latin typeface="Times New Roman" pitchFamily="-109" charset="0"/>
              </a:rPr>
              <a:t>Truth Tables (</a:t>
            </a:r>
            <a:r>
              <a:rPr lang="en-US" sz="4400" dirty="0" err="1">
                <a:solidFill>
                  <a:srgbClr val="FF0000"/>
                </a:solidFill>
                <a:latin typeface="Times New Roman" pitchFamily="-109" charset="0"/>
              </a:rPr>
              <a:t>sanntöflur</a:t>
            </a:r>
            <a:r>
              <a:rPr lang="en-US" sz="4400" dirty="0">
                <a:solidFill>
                  <a:schemeClr val="tx1"/>
                </a:solidFill>
                <a:latin typeface="Times New Roman" pitchFamily="-109" charset="0"/>
              </a:rPr>
              <a:t>)</a:t>
            </a:r>
          </a:p>
        </p:txBody>
      </p:sp>
      <p:graphicFrame>
        <p:nvGraphicFramePr>
          <p:cNvPr id="36866" name="Object 2"/>
          <p:cNvGraphicFramePr>
            <a:graphicFrameLocks noChangeAspect="1"/>
          </p:cNvGraphicFramePr>
          <p:nvPr/>
        </p:nvGraphicFramePr>
        <p:xfrm>
          <a:off x="693738" y="1982788"/>
          <a:ext cx="7854950" cy="3956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6" name="Document" r:id="rId4" imgW="6518520" imgH="3273120" progId="Word.Document.8">
                  <p:embed/>
                </p:oleObj>
              </mc:Choice>
              <mc:Fallback>
                <p:oleObj name="Document" r:id="rId4" imgW="6518520" imgH="3273120" progId="Word.Document.8">
                  <p:embed/>
                  <p:pic>
                    <p:nvPicPr>
                      <p:cNvPr id="0" name="Picture 3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3738" y="1982788"/>
                        <a:ext cx="7854950" cy="39560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869" name="Line 6"/>
          <p:cNvSpPr>
            <a:spLocks noChangeShapeType="1"/>
          </p:cNvSpPr>
          <p:nvPr/>
        </p:nvSpPr>
        <p:spPr bwMode="auto">
          <a:xfrm>
            <a:off x="685800" y="2667000"/>
            <a:ext cx="7239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870" name="Line 7"/>
          <p:cNvSpPr>
            <a:spLocks noChangeShapeType="1"/>
          </p:cNvSpPr>
          <p:nvPr/>
        </p:nvSpPr>
        <p:spPr bwMode="auto">
          <a:xfrm>
            <a:off x="19812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871" name="Line 8"/>
          <p:cNvSpPr>
            <a:spLocks noChangeShapeType="1"/>
          </p:cNvSpPr>
          <p:nvPr/>
        </p:nvSpPr>
        <p:spPr bwMode="auto">
          <a:xfrm>
            <a:off x="35814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872" name="Line 9"/>
          <p:cNvSpPr>
            <a:spLocks noChangeShapeType="1"/>
          </p:cNvSpPr>
          <p:nvPr/>
        </p:nvSpPr>
        <p:spPr bwMode="auto">
          <a:xfrm>
            <a:off x="51054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873" name="Line 10"/>
          <p:cNvSpPr>
            <a:spLocks noChangeShapeType="1"/>
          </p:cNvSpPr>
          <p:nvPr/>
        </p:nvSpPr>
        <p:spPr bwMode="auto">
          <a:xfrm>
            <a:off x="67818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874" name="Line 11"/>
          <p:cNvSpPr>
            <a:spLocks noChangeShapeType="1"/>
          </p:cNvSpPr>
          <p:nvPr/>
        </p:nvSpPr>
        <p:spPr bwMode="auto">
          <a:xfrm>
            <a:off x="35052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875" name="Line 12"/>
          <p:cNvSpPr>
            <a:spLocks noChangeShapeType="1"/>
          </p:cNvSpPr>
          <p:nvPr/>
        </p:nvSpPr>
        <p:spPr bwMode="auto">
          <a:xfrm>
            <a:off x="685800" y="2590800"/>
            <a:ext cx="7239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br>
              <a:rPr lang="en-US">
                <a:ea typeface="ＭＳ Ｐゴシック" pitchFamily="-109" charset="-128"/>
                <a:cs typeface="ＭＳ Ｐゴシック" pitchFamily="-109" charset="-128"/>
              </a:rPr>
            </a:br>
            <a:endParaRPr lang="en-US">
              <a:ea typeface="ＭＳ Ｐゴシック" pitchFamily="-109" charset="-128"/>
              <a:cs typeface="ＭＳ Ｐゴシック" pitchFamily="-109" charset="-128"/>
            </a:endParaRPr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8916" name="Rectangle 3"/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4400">
                <a:solidFill>
                  <a:schemeClr val="tx1"/>
                </a:solidFill>
                <a:latin typeface="Times New Roman" pitchFamily="-109" charset="0"/>
              </a:rPr>
              <a:t>Truth Tables</a:t>
            </a:r>
          </a:p>
        </p:txBody>
      </p:sp>
      <p:graphicFrame>
        <p:nvGraphicFramePr>
          <p:cNvPr id="38914" name="Object 2"/>
          <p:cNvGraphicFramePr>
            <a:graphicFrameLocks noChangeAspect="1"/>
          </p:cNvGraphicFramePr>
          <p:nvPr/>
        </p:nvGraphicFramePr>
        <p:xfrm>
          <a:off x="692150" y="1981200"/>
          <a:ext cx="7759700" cy="3935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0" name="Document" r:id="rId4" imgW="6536880" imgH="3300480" progId="Word.Document.8">
                  <p:embed/>
                </p:oleObj>
              </mc:Choice>
              <mc:Fallback>
                <p:oleObj name="Document" r:id="rId4" imgW="6536880" imgH="3300480" progId="Word.Document.8">
                  <p:embed/>
                  <p:pic>
                    <p:nvPicPr>
                      <p:cNvPr id="0" name="Picture 3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2150" y="1981200"/>
                        <a:ext cx="7759700" cy="393541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8917" name="Line 5"/>
          <p:cNvSpPr>
            <a:spLocks noChangeShapeType="1"/>
          </p:cNvSpPr>
          <p:nvPr/>
        </p:nvSpPr>
        <p:spPr bwMode="auto">
          <a:xfrm>
            <a:off x="685800" y="2667000"/>
            <a:ext cx="7239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918" name="Line 6"/>
          <p:cNvSpPr>
            <a:spLocks noChangeShapeType="1"/>
          </p:cNvSpPr>
          <p:nvPr/>
        </p:nvSpPr>
        <p:spPr bwMode="auto">
          <a:xfrm>
            <a:off x="19812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919" name="Line 7"/>
          <p:cNvSpPr>
            <a:spLocks noChangeShapeType="1"/>
          </p:cNvSpPr>
          <p:nvPr/>
        </p:nvSpPr>
        <p:spPr bwMode="auto">
          <a:xfrm>
            <a:off x="35814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920" name="Line 8"/>
          <p:cNvSpPr>
            <a:spLocks noChangeShapeType="1"/>
          </p:cNvSpPr>
          <p:nvPr/>
        </p:nvSpPr>
        <p:spPr bwMode="auto">
          <a:xfrm>
            <a:off x="51054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921" name="Line 9"/>
          <p:cNvSpPr>
            <a:spLocks noChangeShapeType="1"/>
          </p:cNvSpPr>
          <p:nvPr/>
        </p:nvSpPr>
        <p:spPr bwMode="auto">
          <a:xfrm>
            <a:off x="67818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922" name="Line 10"/>
          <p:cNvSpPr>
            <a:spLocks noChangeShapeType="1"/>
          </p:cNvSpPr>
          <p:nvPr/>
        </p:nvSpPr>
        <p:spPr bwMode="auto">
          <a:xfrm>
            <a:off x="35052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923" name="Line 11"/>
          <p:cNvSpPr>
            <a:spLocks noChangeShapeType="1"/>
          </p:cNvSpPr>
          <p:nvPr/>
        </p:nvSpPr>
        <p:spPr bwMode="auto">
          <a:xfrm>
            <a:off x="685800" y="2590800"/>
            <a:ext cx="7239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br>
              <a:rPr lang="en-US">
                <a:ea typeface="ＭＳ Ｐゴシック" pitchFamily="-109" charset="-128"/>
                <a:cs typeface="ＭＳ Ｐゴシック" pitchFamily="-109" charset="-128"/>
              </a:rPr>
            </a:br>
            <a:endParaRPr lang="en-US">
              <a:ea typeface="ＭＳ Ｐゴシック" pitchFamily="-109" charset="-128"/>
              <a:cs typeface="ＭＳ Ｐゴシック" pitchFamily="-109" charset="-128"/>
            </a:endParaRPr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0964" name="Rectangle 3"/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4400">
                <a:solidFill>
                  <a:schemeClr val="tx1"/>
                </a:solidFill>
                <a:latin typeface="Times New Roman" pitchFamily="-109" charset="0"/>
              </a:rPr>
              <a:t>Truth Tables</a:t>
            </a:r>
          </a:p>
        </p:txBody>
      </p:sp>
      <p:graphicFrame>
        <p:nvGraphicFramePr>
          <p:cNvPr id="40962" name="Object 2"/>
          <p:cNvGraphicFramePr>
            <a:graphicFrameLocks noChangeAspect="1"/>
          </p:cNvGraphicFramePr>
          <p:nvPr/>
        </p:nvGraphicFramePr>
        <p:xfrm>
          <a:off x="693738" y="1982788"/>
          <a:ext cx="7723187" cy="391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4" name="Document" r:id="rId4" imgW="7387200" imgH="3748320" progId="Word.Document.8">
                  <p:embed/>
                </p:oleObj>
              </mc:Choice>
              <mc:Fallback>
                <p:oleObj name="Document" r:id="rId4" imgW="7387200" imgH="3748320" progId="Word.Document.8">
                  <p:embed/>
                  <p:pic>
                    <p:nvPicPr>
                      <p:cNvPr id="0" name="Picture 3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3738" y="1982788"/>
                        <a:ext cx="7723187" cy="39116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0965" name="Line 5"/>
          <p:cNvSpPr>
            <a:spLocks noChangeShapeType="1"/>
          </p:cNvSpPr>
          <p:nvPr/>
        </p:nvSpPr>
        <p:spPr bwMode="auto">
          <a:xfrm>
            <a:off x="685800" y="2667000"/>
            <a:ext cx="7239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966" name="Line 6"/>
          <p:cNvSpPr>
            <a:spLocks noChangeShapeType="1"/>
          </p:cNvSpPr>
          <p:nvPr/>
        </p:nvSpPr>
        <p:spPr bwMode="auto">
          <a:xfrm>
            <a:off x="19812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967" name="Line 7"/>
          <p:cNvSpPr>
            <a:spLocks noChangeShapeType="1"/>
          </p:cNvSpPr>
          <p:nvPr/>
        </p:nvSpPr>
        <p:spPr bwMode="auto">
          <a:xfrm>
            <a:off x="35814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968" name="Line 8"/>
          <p:cNvSpPr>
            <a:spLocks noChangeShapeType="1"/>
          </p:cNvSpPr>
          <p:nvPr/>
        </p:nvSpPr>
        <p:spPr bwMode="auto">
          <a:xfrm>
            <a:off x="51054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969" name="Line 9"/>
          <p:cNvSpPr>
            <a:spLocks noChangeShapeType="1"/>
          </p:cNvSpPr>
          <p:nvPr/>
        </p:nvSpPr>
        <p:spPr bwMode="auto">
          <a:xfrm>
            <a:off x="67818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970" name="Line 10"/>
          <p:cNvSpPr>
            <a:spLocks noChangeShapeType="1"/>
          </p:cNvSpPr>
          <p:nvPr/>
        </p:nvSpPr>
        <p:spPr bwMode="auto">
          <a:xfrm>
            <a:off x="35052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971" name="Line 11"/>
          <p:cNvSpPr>
            <a:spLocks noChangeShapeType="1"/>
          </p:cNvSpPr>
          <p:nvPr/>
        </p:nvSpPr>
        <p:spPr bwMode="auto">
          <a:xfrm>
            <a:off x="685800" y="2590800"/>
            <a:ext cx="7239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br>
              <a:rPr lang="en-US">
                <a:ea typeface="ＭＳ Ｐゴシック" pitchFamily="-109" charset="-128"/>
                <a:cs typeface="ＭＳ Ｐゴシック" pitchFamily="-109" charset="-128"/>
              </a:rPr>
            </a:br>
            <a:endParaRPr lang="en-US">
              <a:ea typeface="ＭＳ Ｐゴシック" pitchFamily="-109" charset="-128"/>
              <a:cs typeface="ＭＳ Ｐゴシック" pitchFamily="-109" charset="-128"/>
            </a:endParaRPr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3012" name="Rectangle 3"/>
          <p:cNvSpPr>
            <a:spLocks noChangeArrowheads="1"/>
          </p:cNvSpPr>
          <p:nvPr/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</a:bodyPr>
          <a:lstStyle/>
          <a:p>
            <a:r>
              <a:rPr lang="en-US" sz="4400">
                <a:solidFill>
                  <a:schemeClr val="tx1"/>
                </a:solidFill>
                <a:latin typeface="Times New Roman" pitchFamily="-109" charset="0"/>
              </a:rPr>
              <a:t>Truth Tables</a:t>
            </a:r>
          </a:p>
        </p:txBody>
      </p:sp>
      <p:graphicFrame>
        <p:nvGraphicFramePr>
          <p:cNvPr id="43010" name="Object 2"/>
          <p:cNvGraphicFramePr>
            <a:graphicFrameLocks noChangeAspect="1"/>
          </p:cNvGraphicFramePr>
          <p:nvPr/>
        </p:nvGraphicFramePr>
        <p:xfrm>
          <a:off x="693738" y="1982788"/>
          <a:ext cx="7723187" cy="3933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38" name="Document" r:id="rId4" imgW="7387200" imgH="3775680" progId="Word.Document.8">
                  <p:embed/>
                </p:oleObj>
              </mc:Choice>
              <mc:Fallback>
                <p:oleObj name="Document" r:id="rId4" imgW="7387200" imgH="3775680" progId="Word.Document.8">
                  <p:embed/>
                  <p:pic>
                    <p:nvPicPr>
                      <p:cNvPr id="0" name="Picture 3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3738" y="1982788"/>
                        <a:ext cx="7723187" cy="39338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3013" name="Line 5"/>
          <p:cNvSpPr>
            <a:spLocks noChangeShapeType="1"/>
          </p:cNvSpPr>
          <p:nvPr/>
        </p:nvSpPr>
        <p:spPr bwMode="auto">
          <a:xfrm>
            <a:off x="685800" y="2667000"/>
            <a:ext cx="7239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14" name="Line 6"/>
          <p:cNvSpPr>
            <a:spLocks noChangeShapeType="1"/>
          </p:cNvSpPr>
          <p:nvPr/>
        </p:nvSpPr>
        <p:spPr bwMode="auto">
          <a:xfrm>
            <a:off x="19812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15" name="Line 7"/>
          <p:cNvSpPr>
            <a:spLocks noChangeShapeType="1"/>
          </p:cNvSpPr>
          <p:nvPr/>
        </p:nvSpPr>
        <p:spPr bwMode="auto">
          <a:xfrm>
            <a:off x="35814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16" name="Line 8"/>
          <p:cNvSpPr>
            <a:spLocks noChangeShapeType="1"/>
          </p:cNvSpPr>
          <p:nvPr/>
        </p:nvSpPr>
        <p:spPr bwMode="auto">
          <a:xfrm>
            <a:off x="51054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17" name="Line 9"/>
          <p:cNvSpPr>
            <a:spLocks noChangeShapeType="1"/>
          </p:cNvSpPr>
          <p:nvPr/>
        </p:nvSpPr>
        <p:spPr bwMode="auto">
          <a:xfrm>
            <a:off x="67818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18" name="Line 10"/>
          <p:cNvSpPr>
            <a:spLocks noChangeShapeType="1"/>
          </p:cNvSpPr>
          <p:nvPr/>
        </p:nvSpPr>
        <p:spPr bwMode="auto">
          <a:xfrm>
            <a:off x="35052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19" name="Line 11"/>
          <p:cNvSpPr>
            <a:spLocks noChangeShapeType="1"/>
          </p:cNvSpPr>
          <p:nvPr/>
        </p:nvSpPr>
        <p:spPr bwMode="auto">
          <a:xfrm>
            <a:off x="685800" y="2590800"/>
            <a:ext cx="7239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9" name="Rectangle 2"/>
          <p:cNvSpPr>
            <a:spLocks noGrp="1" noChangeArrowhead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>
                <a:ea typeface="ＭＳ Ｐゴシック" pitchFamily="-109" charset="-128"/>
                <a:cs typeface="ＭＳ Ｐゴシック" pitchFamily="-109" charset="-128"/>
              </a:rPr>
              <a:t>Truth Tables</a:t>
            </a:r>
          </a:p>
        </p:txBody>
      </p:sp>
      <p:graphicFrame>
        <p:nvGraphicFramePr>
          <p:cNvPr id="45058" name="Object 2"/>
          <p:cNvGraphicFramePr>
            <a:graphicFrameLocks noGrp="1" noChangeAspect="1"/>
          </p:cNvGraphicFramePr>
          <p:nvPr>
            <p:ph idx="1"/>
          </p:nvPr>
        </p:nvGraphicFramePr>
        <p:xfrm>
          <a:off x="1143000" y="2135188"/>
          <a:ext cx="6858000" cy="3454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62" name="Document" r:id="rId4" imgW="6847920" imgH="3446640" progId="Word.Document.8">
                  <p:embed/>
                </p:oleObj>
              </mc:Choice>
              <mc:Fallback>
                <p:oleObj name="Document" r:id="rId4" imgW="6847920" imgH="3446640" progId="Word.Document.8">
                  <p:embed/>
                  <p:pic>
                    <p:nvPicPr>
                      <p:cNvPr id="0" name="Picture 35"/>
                      <p:cNvPicPr>
                        <a:picLocks noGrp="1"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43000" y="2135188"/>
                        <a:ext cx="6858000" cy="34544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060" name="Line 4"/>
          <p:cNvSpPr>
            <a:spLocks noChangeShapeType="1"/>
          </p:cNvSpPr>
          <p:nvPr/>
        </p:nvSpPr>
        <p:spPr bwMode="auto">
          <a:xfrm>
            <a:off x="685800" y="2667000"/>
            <a:ext cx="7239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061" name="Line 6"/>
          <p:cNvSpPr>
            <a:spLocks noChangeShapeType="1"/>
          </p:cNvSpPr>
          <p:nvPr/>
        </p:nvSpPr>
        <p:spPr bwMode="auto">
          <a:xfrm>
            <a:off x="22860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062" name="Line 7"/>
          <p:cNvSpPr>
            <a:spLocks noChangeShapeType="1"/>
          </p:cNvSpPr>
          <p:nvPr/>
        </p:nvSpPr>
        <p:spPr bwMode="auto">
          <a:xfrm>
            <a:off x="35814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063" name="Line 8"/>
          <p:cNvSpPr>
            <a:spLocks noChangeShapeType="1"/>
          </p:cNvSpPr>
          <p:nvPr/>
        </p:nvSpPr>
        <p:spPr bwMode="auto">
          <a:xfrm>
            <a:off x="48768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064" name="Line 9"/>
          <p:cNvSpPr>
            <a:spLocks noChangeShapeType="1"/>
          </p:cNvSpPr>
          <p:nvPr/>
        </p:nvSpPr>
        <p:spPr bwMode="auto">
          <a:xfrm>
            <a:off x="63246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065" name="Line 10"/>
          <p:cNvSpPr>
            <a:spLocks noChangeShapeType="1"/>
          </p:cNvSpPr>
          <p:nvPr/>
        </p:nvSpPr>
        <p:spPr bwMode="auto">
          <a:xfrm>
            <a:off x="3505200" y="2133600"/>
            <a:ext cx="0" cy="3352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066" name="Line 11"/>
          <p:cNvSpPr>
            <a:spLocks noChangeShapeType="1"/>
          </p:cNvSpPr>
          <p:nvPr/>
        </p:nvSpPr>
        <p:spPr bwMode="auto">
          <a:xfrm>
            <a:off x="685800" y="2590800"/>
            <a:ext cx="7239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2362200" y="533400"/>
            <a:ext cx="4521200" cy="5339693"/>
          </a:xfrm>
        </p:spPr>
      </p:pic>
    </p:spTree>
    <p:extLst>
      <p:ext uri="{BB962C8B-B14F-4D97-AF65-F5344CB8AC3E}">
        <p14:creationId xmlns:p14="http://schemas.microsoft.com/office/powerpoint/2010/main" val="292751952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Compound Evaluation</a:t>
            </a:r>
          </a:p>
        </p:txBody>
      </p:sp>
      <p:sp>
        <p:nvSpPr>
          <p:cNvPr id="65539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066800"/>
            <a:ext cx="8229600" cy="4525963"/>
          </a:xfrm>
        </p:spPr>
        <p:txBody>
          <a:bodyPr/>
          <a:lstStyle/>
          <a:p>
            <a:r>
              <a:rPr lang="en-US" dirty="0"/>
              <a:t>Logically </a:t>
            </a:r>
            <a:r>
              <a:rPr lang="en-US" dirty="0">
                <a:latin typeface="Courier New"/>
                <a:cs typeface="Courier New"/>
              </a:rPr>
              <a:t>0 &lt; 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 &lt; 3 </a:t>
            </a:r>
            <a:r>
              <a:rPr lang="en-US" dirty="0"/>
              <a:t>is actually</a:t>
            </a:r>
            <a:br>
              <a:rPr lang="en-US" dirty="0"/>
            </a:br>
            <a:r>
              <a:rPr lang="en-US" dirty="0">
                <a:latin typeface="Courier New"/>
                <a:cs typeface="Courier New"/>
              </a:rPr>
              <a:t>(0 &lt; 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) and (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 &lt; 3)</a:t>
            </a:r>
          </a:p>
          <a:p>
            <a:r>
              <a:rPr lang="en-US" dirty="0"/>
              <a:t>Evaluate using 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/>
              <a:t> with a value of 5:   </a:t>
            </a:r>
            <a:br>
              <a:rPr lang="en-US" dirty="0"/>
            </a:br>
            <a:r>
              <a:rPr lang="en-US" dirty="0">
                <a:latin typeface="Courier New"/>
                <a:cs typeface="Courier New"/>
              </a:rPr>
              <a:t>(0&lt; 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) and (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 &lt; 3)</a:t>
            </a:r>
          </a:p>
          <a:p>
            <a:r>
              <a:rPr lang="en-US" dirty="0"/>
              <a:t>Parenthesis first: </a:t>
            </a:r>
            <a:r>
              <a:rPr lang="en-US" dirty="0">
                <a:latin typeface="Courier New"/>
                <a:cs typeface="Courier New"/>
              </a:rPr>
              <a:t>(True) and (False)</a:t>
            </a:r>
          </a:p>
          <a:p>
            <a:r>
              <a:rPr lang="en-US" dirty="0"/>
              <a:t>Final value: </a:t>
            </a:r>
            <a:r>
              <a:rPr lang="en-US" dirty="0">
                <a:latin typeface="Courier New"/>
                <a:cs typeface="Courier New"/>
              </a:rPr>
              <a:t>False </a:t>
            </a:r>
          </a:p>
          <a:p>
            <a:endParaRPr lang="en-US" dirty="0"/>
          </a:p>
          <a:p>
            <a:r>
              <a:rPr lang="en-US" dirty="0"/>
              <a:t>(Note: parenthesis are not necessary in this case.)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55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55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55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55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55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55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55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55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55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55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539" grpId="0" build="p" autoUpdateAnimBg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Precedence &amp; Associativity (</a:t>
            </a:r>
            <a:r>
              <a:rPr lang="en-US" dirty="0" err="1">
                <a:solidFill>
                  <a:srgbClr val="FF0000"/>
                </a:solidFill>
              </a:rPr>
              <a:t>forgangur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og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tengsl</a:t>
            </a:r>
            <a:r>
              <a:rPr lang="en-US" dirty="0"/>
              <a:t>)</a:t>
            </a:r>
          </a:p>
        </p:txBody>
      </p:sp>
      <p:sp>
        <p:nvSpPr>
          <p:cNvPr id="49155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371600"/>
            <a:ext cx="8229600" cy="47545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Relational operators have precedence and associativity just like numerical operators. 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400" y="2438400"/>
            <a:ext cx="6179457" cy="29718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636" y="5410200"/>
            <a:ext cx="8839200" cy="304800"/>
          </a:xfrm>
          <a:prstGeom prst="rect">
            <a:avLst/>
          </a:prstGeom>
        </p:spPr>
      </p:pic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Boolean operators vs. </a:t>
            </a:r>
            <a:r>
              <a:rPr lang="en-US" dirty="0" err="1"/>
              <a:t>relationals</a:t>
            </a:r>
            <a:r>
              <a:rPr lang="en-US" dirty="0"/>
              <a:t> </a:t>
            </a:r>
          </a:p>
        </p:txBody>
      </p:sp>
      <p:sp>
        <p:nvSpPr>
          <p:cNvPr id="5120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Relational operations always return </a:t>
            </a:r>
            <a:r>
              <a:rPr lang="en-US" dirty="0">
                <a:latin typeface="Courier New"/>
                <a:cs typeface="Courier New"/>
              </a:rPr>
              <a:t>True</a:t>
            </a:r>
            <a:r>
              <a:rPr lang="en-US" dirty="0"/>
              <a:t> or </a:t>
            </a:r>
            <a:r>
              <a:rPr lang="en-US" dirty="0">
                <a:latin typeface="Courier New"/>
                <a:cs typeface="Courier New"/>
              </a:rPr>
              <a:t>False</a:t>
            </a:r>
          </a:p>
          <a:p>
            <a:r>
              <a:rPr lang="en-US" dirty="0"/>
              <a:t>Boolean operators (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and, or</a:t>
            </a:r>
            <a:r>
              <a:rPr lang="en-US" dirty="0"/>
              <a:t>) are different in that:</a:t>
            </a:r>
          </a:p>
          <a:p>
            <a:pPr lvl="1"/>
            <a:r>
              <a:rPr lang="en-US" dirty="0"/>
              <a:t>They can return values (that represent </a:t>
            </a:r>
            <a:r>
              <a:rPr lang="en-US" dirty="0">
                <a:latin typeface="Courier New"/>
                <a:cs typeface="Courier New"/>
              </a:rPr>
              <a:t>True</a:t>
            </a:r>
            <a:r>
              <a:rPr lang="en-US" dirty="0"/>
              <a:t> or </a:t>
            </a:r>
            <a:r>
              <a:rPr lang="en-US" dirty="0">
                <a:latin typeface="Courier New"/>
                <a:cs typeface="Courier New"/>
              </a:rPr>
              <a:t>False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They have </a:t>
            </a:r>
            <a:r>
              <a:rPr lang="en-US" b="1" i="1" dirty="0"/>
              <a:t>short circuiting</a:t>
            </a:r>
          </a:p>
          <a:p>
            <a:pPr lvl="1"/>
            <a:endParaRPr lang="en-US" dirty="0"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Remember!</a:t>
            </a:r>
          </a:p>
        </p:txBody>
      </p:sp>
      <p:sp>
        <p:nvSpPr>
          <p:cNvPr id="5325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ourier New"/>
                <a:cs typeface="Courier New"/>
              </a:rPr>
              <a:t>0, </a:t>
            </a:r>
            <a:r>
              <a:rPr lang="fr-FR" dirty="0">
                <a:latin typeface="Courier New"/>
                <a:cs typeface="Courier New"/>
              </a:rPr>
              <a:t>''</a:t>
            </a:r>
            <a:r>
              <a:rPr lang="en-US" dirty="0">
                <a:latin typeface="Courier New"/>
                <a:cs typeface="Courier New"/>
              </a:rPr>
              <a:t>,[ ]</a:t>
            </a:r>
            <a:r>
              <a:rPr lang="en-US" dirty="0"/>
              <a:t> or other “empty” objects are equivalent to </a:t>
            </a:r>
            <a:r>
              <a:rPr lang="en-US" dirty="0">
                <a:latin typeface="Courier New"/>
                <a:cs typeface="Courier New"/>
              </a:rPr>
              <a:t>False</a:t>
            </a:r>
          </a:p>
          <a:p>
            <a:r>
              <a:rPr lang="en-US" dirty="0"/>
              <a:t>anything else is equivalent to </a:t>
            </a:r>
            <a:r>
              <a:rPr lang="en-US" dirty="0">
                <a:latin typeface="Courier New"/>
                <a:cs typeface="Courier New"/>
              </a:rPr>
              <a:t>True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Ego Search on Google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600200"/>
            <a:ext cx="9067800" cy="4525963"/>
          </a:xfrm>
        </p:spPr>
        <p:txBody>
          <a:bodyPr/>
          <a:lstStyle/>
          <a:p>
            <a:r>
              <a:rPr lang="en-US" dirty="0"/>
              <a:t>Google search uses Booleans</a:t>
            </a:r>
          </a:p>
          <a:p>
            <a:r>
              <a:rPr lang="en-US" dirty="0"/>
              <a:t>by default, all terms are and</a:t>
            </a:r>
            <a:r>
              <a:rPr lang="fr-FR" dirty="0"/>
              <a:t>'</a:t>
            </a:r>
            <a:r>
              <a:rPr lang="en-US" dirty="0" err="1"/>
              <a:t>ed</a:t>
            </a:r>
            <a:r>
              <a:rPr lang="en-US" dirty="0"/>
              <a:t> together</a:t>
            </a:r>
          </a:p>
          <a:p>
            <a:r>
              <a:rPr lang="en-US" dirty="0"/>
              <a:t>you can specify or (using OR)</a:t>
            </a:r>
          </a:p>
          <a:p>
            <a:r>
              <a:rPr lang="en-US" dirty="0"/>
              <a:t>you can specify not (using -)</a:t>
            </a:r>
          </a:p>
          <a:p>
            <a:r>
              <a:rPr lang="en-US" dirty="0"/>
              <a:t>Example is:</a:t>
            </a:r>
          </a:p>
          <a:p>
            <a:pPr marL="0" indent="0">
              <a:buNone/>
            </a:pPr>
            <a:r>
              <a:rPr lang="fr-FR" sz="2800" dirty="0">
                <a:latin typeface="Courier New"/>
                <a:cs typeface="Courier New"/>
              </a:rPr>
              <a:t>'</a:t>
            </a:r>
            <a:r>
              <a:rPr lang="en-US" sz="2800" dirty="0">
                <a:latin typeface="Courier New"/>
                <a:cs typeface="Courier New"/>
              </a:rPr>
              <a:t>Punch</a:t>
            </a:r>
            <a:r>
              <a:rPr lang="fr-FR" sz="2800" dirty="0">
                <a:latin typeface="Courier New"/>
                <a:cs typeface="Courier New"/>
              </a:rPr>
              <a:t>'</a:t>
            </a:r>
            <a:r>
              <a:rPr lang="en-US" sz="2800" dirty="0">
                <a:latin typeface="Courier New"/>
                <a:cs typeface="Courier New"/>
              </a:rPr>
              <a:t> and (</a:t>
            </a:r>
            <a:r>
              <a:rPr lang="fr-FR" sz="2800" dirty="0">
                <a:latin typeface="Courier New"/>
                <a:cs typeface="Courier New"/>
              </a:rPr>
              <a:t>'</a:t>
            </a:r>
            <a:r>
              <a:rPr lang="en-US" sz="2800" dirty="0">
                <a:latin typeface="Courier New"/>
                <a:cs typeface="Courier New"/>
              </a:rPr>
              <a:t>Bill</a:t>
            </a:r>
            <a:r>
              <a:rPr lang="fr-FR" sz="2800" dirty="0">
                <a:latin typeface="Courier New"/>
                <a:cs typeface="Courier New"/>
              </a:rPr>
              <a:t>'</a:t>
            </a:r>
            <a:r>
              <a:rPr lang="en-US" sz="2800" dirty="0">
                <a:latin typeface="Courier New"/>
                <a:cs typeface="Courier New"/>
              </a:rPr>
              <a:t> or </a:t>
            </a:r>
            <a:r>
              <a:rPr lang="fr-FR" sz="2800" dirty="0">
                <a:latin typeface="Courier New"/>
                <a:cs typeface="Courier New"/>
              </a:rPr>
              <a:t>'</a:t>
            </a:r>
            <a:r>
              <a:rPr lang="en-US" sz="2800" dirty="0">
                <a:latin typeface="Courier New"/>
                <a:cs typeface="Courier New"/>
              </a:rPr>
              <a:t>William</a:t>
            </a:r>
            <a:r>
              <a:rPr lang="fr-FR" sz="2800" dirty="0">
                <a:latin typeface="Courier New"/>
                <a:cs typeface="Courier New"/>
              </a:rPr>
              <a:t>'</a:t>
            </a:r>
            <a:r>
              <a:rPr lang="en-US" sz="2800" dirty="0">
                <a:latin typeface="Courier New"/>
                <a:cs typeface="Courier New"/>
              </a:rPr>
              <a:t>) and not </a:t>
            </a:r>
            <a:r>
              <a:rPr lang="fr-FR" sz="2800" dirty="0">
                <a:latin typeface="Courier New"/>
                <a:cs typeface="Courier New"/>
              </a:rPr>
              <a:t>'</a:t>
            </a:r>
            <a:r>
              <a:rPr lang="en-US" sz="2800" dirty="0">
                <a:latin typeface="Courier New"/>
                <a:cs typeface="Courier New"/>
              </a:rPr>
              <a:t>gates</a:t>
            </a:r>
            <a:r>
              <a:rPr lang="fr-FR" sz="2800" dirty="0">
                <a:latin typeface="Courier New"/>
                <a:cs typeface="Courier New"/>
              </a:rPr>
              <a:t>'</a:t>
            </a:r>
            <a:endParaRPr lang="en-US" sz="2800" dirty="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455942" y="457200"/>
            <a:ext cx="8582890" cy="5867400"/>
          </a:xfrm>
        </p:spPr>
      </p:pic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More on Assignments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Remember Assignments?</a:t>
            </a:r>
          </a:p>
        </p:txBody>
      </p:sp>
      <p:sp>
        <p:nvSpPr>
          <p:cNvPr id="7168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Format: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lhs = </a:t>
            </a:r>
            <a:r>
              <a:rPr lang="en-US" dirty="0" err="1">
                <a:solidFill>
                  <a:srgbClr val="660066"/>
                </a:solidFill>
                <a:latin typeface="Courier New"/>
                <a:cs typeface="Courier New"/>
              </a:rPr>
              <a:t>rhs</a:t>
            </a:r>
            <a:endParaRPr lang="en-US" dirty="0">
              <a:solidFill>
                <a:srgbClr val="660066"/>
              </a:solidFill>
              <a:latin typeface="Courier New"/>
              <a:cs typeface="Courier New"/>
            </a:endParaRPr>
          </a:p>
          <a:p>
            <a:r>
              <a:rPr lang="en-US" dirty="0"/>
              <a:t>Behavior:</a:t>
            </a:r>
          </a:p>
          <a:p>
            <a:pPr lvl="1"/>
            <a:r>
              <a:rPr lang="en-US" dirty="0"/>
              <a:t>expression in the </a:t>
            </a:r>
            <a:r>
              <a:rPr lang="en-US" dirty="0" err="1"/>
              <a:t>rhs</a:t>
            </a:r>
            <a:r>
              <a:rPr lang="en-US" dirty="0"/>
              <a:t> is evaluated producing a value</a:t>
            </a:r>
          </a:p>
          <a:p>
            <a:pPr lvl="1"/>
            <a:r>
              <a:rPr lang="en-US" dirty="0"/>
              <a:t>the value produced is placed in the location indicated on the lhs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16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16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16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16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16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16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16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16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683" grpId="0" build="p" bldLvl="2" autoUpdateAnimBg="0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Can do multiple assignments</a:t>
            </a:r>
          </a:p>
        </p:txBody>
      </p:sp>
      <p:sp>
        <p:nvSpPr>
          <p:cNvPr id="8192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 = 2, 3   </a:t>
            </a:r>
          </a:p>
          <a:p>
            <a:pPr marL="0" indent="0">
              <a:buNone/>
            </a:pPr>
            <a:r>
              <a:rPr lang="en-US" dirty="0">
                <a:latin typeface="+mj-lt"/>
                <a:cs typeface="Courier New"/>
              </a:rPr>
              <a:t>first on right assigned to first on left, second on right assigned to second on left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print(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)  # </a:t>
            </a:r>
            <a:r>
              <a:rPr lang="en-US" dirty="0">
                <a:cs typeface="Courier New"/>
              </a:rPr>
              <a:t>prints 2 3</a:t>
            </a:r>
          </a:p>
          <a:p>
            <a:pPr marL="0" indent="0">
              <a:buNone/>
            </a:pPr>
            <a:endParaRPr lang="en-US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 err="1">
                <a:latin typeface="Courier New"/>
                <a:cs typeface="Courier New"/>
              </a:rPr>
              <a:t>a_int,b_int</a:t>
            </a:r>
            <a:r>
              <a:rPr lang="en-US" dirty="0">
                <a:latin typeface="Courier New"/>
                <a:cs typeface="Courier New"/>
              </a:rPr>
              <a:t> = 1,2,3 </a:t>
            </a:r>
            <a:r>
              <a:rPr lang="en-US" dirty="0">
                <a:latin typeface="Courier New"/>
                <a:cs typeface="Courier New"/>
                <a:sym typeface="Wingdings"/>
              </a:rPr>
              <a:t> </a:t>
            </a:r>
            <a:r>
              <a:rPr lang="en-US" dirty="0">
                <a:cs typeface="Courier New"/>
                <a:sym typeface="Wingdings"/>
              </a:rPr>
              <a:t>Error</a:t>
            </a:r>
          </a:p>
          <a:p>
            <a:pPr marL="0" indent="0">
              <a:buNone/>
            </a:pPr>
            <a:r>
              <a:rPr lang="en-US" dirty="0">
                <a:latin typeface="+mj-lt"/>
                <a:cs typeface="Courier New"/>
              </a:rPr>
              <a:t>counts on lhs and </a:t>
            </a:r>
            <a:r>
              <a:rPr lang="en-US" dirty="0" err="1">
                <a:latin typeface="+mj-lt"/>
                <a:cs typeface="Courier New"/>
              </a:rPr>
              <a:t>rhs</a:t>
            </a:r>
            <a:r>
              <a:rPr lang="en-US" dirty="0">
                <a:latin typeface="+mj-lt"/>
                <a:cs typeface="Courier New"/>
              </a:rPr>
              <a:t> must match</a:t>
            </a: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traditional swap</a:t>
            </a:r>
          </a:p>
        </p:txBody>
      </p:sp>
      <p:sp>
        <p:nvSpPr>
          <p:cNvPr id="7373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Initial values: 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= 2, </a:t>
            </a:r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 = 3</a:t>
            </a:r>
          </a:p>
          <a:p>
            <a:r>
              <a:rPr lang="en-US" dirty="0"/>
              <a:t>Behavior: swap values of </a:t>
            </a:r>
            <a:r>
              <a:rPr lang="en-US" dirty="0">
                <a:latin typeface="Courier New"/>
                <a:cs typeface="Courier New"/>
              </a:rPr>
              <a:t>X</a:t>
            </a:r>
            <a:r>
              <a:rPr lang="en-US" dirty="0"/>
              <a:t> and </a:t>
            </a:r>
            <a:r>
              <a:rPr lang="en-US" dirty="0">
                <a:latin typeface="Courier New"/>
                <a:cs typeface="Courier New"/>
              </a:rPr>
              <a:t>Y</a:t>
            </a:r>
          </a:p>
          <a:p>
            <a:pPr lvl="1"/>
            <a:r>
              <a:rPr lang="en-US" dirty="0"/>
              <a:t>Note: 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 </a:t>
            </a:r>
          </a:p>
          <a:p>
            <a:pPr marL="457200" lvl="1" indent="0">
              <a:buNone/>
            </a:pPr>
            <a:r>
              <a:rPr lang="en-US" dirty="0">
                <a:latin typeface="Courier New"/>
                <a:cs typeface="Courier New"/>
              </a:rPr>
              <a:t>      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 err="1"/>
              <a:t>doesn</a:t>
            </a:r>
            <a:r>
              <a:rPr lang="fr-FR" dirty="0"/>
              <a:t>'</a:t>
            </a:r>
            <a:r>
              <a:rPr lang="en-US" dirty="0"/>
              <a:t>t work (why?)</a:t>
            </a:r>
          </a:p>
          <a:p>
            <a:pPr lvl="1"/>
            <a:r>
              <a:rPr lang="en-US" dirty="0"/>
              <a:t>introduce extra variable </a:t>
            </a:r>
            <a:r>
              <a:rPr lang="en-US" dirty="0">
                <a:latin typeface="Courier New"/>
                <a:cs typeface="Courier New"/>
              </a:rPr>
              <a:t>temp</a:t>
            </a:r>
          </a:p>
          <a:p>
            <a:pPr lvl="2"/>
            <a:r>
              <a:rPr lang="en-US" dirty="0">
                <a:latin typeface="Courier New"/>
                <a:cs typeface="Courier New"/>
              </a:rPr>
              <a:t>temp = 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   </a:t>
            </a:r>
            <a:r>
              <a:rPr lang="en-US" dirty="0"/>
              <a:t># save </a:t>
            </a:r>
            <a:r>
              <a:rPr lang="en-US" dirty="0" err="1"/>
              <a:t>a_int</a:t>
            </a:r>
            <a:r>
              <a:rPr lang="en-US" dirty="0"/>
              <a:t> value in temp</a:t>
            </a:r>
          </a:p>
          <a:p>
            <a:pPr lvl="2"/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  </a:t>
            </a:r>
            <a:r>
              <a:rPr lang="en-US" dirty="0"/>
              <a:t># assign </a:t>
            </a:r>
            <a:r>
              <a:rPr lang="en-US" dirty="0" err="1"/>
              <a:t>a_int</a:t>
            </a:r>
            <a:r>
              <a:rPr lang="en-US" dirty="0"/>
              <a:t> value to </a:t>
            </a:r>
            <a:r>
              <a:rPr lang="en-US" dirty="0" err="1"/>
              <a:t>b_int</a:t>
            </a:r>
            <a:endParaRPr lang="en-US" dirty="0"/>
          </a:p>
          <a:p>
            <a:pPr lvl="2"/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 = temp   </a:t>
            </a:r>
            <a:r>
              <a:rPr lang="en-US" dirty="0"/>
              <a:t># assign temp value to </a:t>
            </a:r>
            <a:r>
              <a:rPr lang="en-US" dirty="0" err="1"/>
              <a:t>b_int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37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37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37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37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37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37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37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37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37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37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737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37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737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737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737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737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731" grpId="0" build="p" bldLvl="2" autoUpdateAnimBg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 rotWithShape="1">
          <a:blip r:embed="rId2"/>
          <a:srcRect l="-270" r="-270"/>
          <a:stretch/>
        </p:blipFill>
        <p:spPr>
          <a:xfrm>
            <a:off x="0" y="106217"/>
            <a:ext cx="6465455" cy="4541983"/>
          </a:xfrm>
        </p:spPr>
      </p:pic>
      <p:sp>
        <p:nvSpPr>
          <p:cNvPr id="4" name="TextBox 3"/>
          <p:cNvSpPr txBox="1"/>
          <p:nvPr/>
        </p:nvSpPr>
        <p:spPr bwMode="auto">
          <a:xfrm>
            <a:off x="609600" y="4800600"/>
            <a:ext cx="5000813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+mn-lt"/>
              </a:rPr>
              <a:t>Note that </a:t>
            </a:r>
            <a:r>
              <a:rPr lang="en-US" sz="3600" dirty="0">
                <a:solidFill>
                  <a:srgbClr val="660066"/>
                </a:solidFill>
                <a:latin typeface="+mn-lt"/>
              </a:rPr>
              <a:t>== </a:t>
            </a:r>
            <a:r>
              <a:rPr lang="en-US" sz="3600" dirty="0">
                <a:latin typeface="+mn-lt"/>
              </a:rPr>
              <a:t>is equality,</a:t>
            </a:r>
          </a:p>
          <a:p>
            <a:r>
              <a:rPr lang="en-US" sz="3600" dirty="0">
                <a:solidFill>
                  <a:srgbClr val="660066"/>
                </a:solidFill>
                <a:latin typeface="+mn-lt"/>
              </a:rPr>
              <a:t>=</a:t>
            </a:r>
            <a:r>
              <a:rPr lang="en-US" sz="3600" dirty="0">
                <a:latin typeface="+mn-lt"/>
              </a:rPr>
              <a:t> is assignment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BD62F17-07C0-5C4C-950C-57C601B4E33D}"/>
              </a:ext>
            </a:extLst>
          </p:cNvPr>
          <p:cNvSpPr txBox="1"/>
          <p:nvPr/>
        </p:nvSpPr>
        <p:spPr bwMode="auto">
          <a:xfrm>
            <a:off x="5791200" y="3886200"/>
            <a:ext cx="27432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000000"/>
                </a:solidFill>
                <a:latin typeface="+mn-lt"/>
              </a:rPr>
              <a:t>(</a:t>
            </a:r>
            <a:r>
              <a:rPr lang="en-US" sz="3600" dirty="0">
                <a:solidFill>
                  <a:srgbClr val="FF0000"/>
                </a:solidFill>
                <a:latin typeface="+mn-lt"/>
              </a:rPr>
              <a:t>bool </a:t>
            </a:r>
            <a:r>
              <a:rPr lang="en-US" sz="3600" dirty="0" err="1">
                <a:solidFill>
                  <a:srgbClr val="FF0000"/>
                </a:solidFill>
                <a:latin typeface="+mn-lt"/>
              </a:rPr>
              <a:t>virkjar</a:t>
            </a:r>
            <a:r>
              <a:rPr lang="en-US" sz="3600" dirty="0">
                <a:solidFill>
                  <a:srgbClr val="000000"/>
                </a:solidFill>
                <a:latin typeface="+mn-lt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16845941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Swap using multiple assignment</a:t>
            </a:r>
          </a:p>
        </p:txBody>
      </p:sp>
      <p:sp>
        <p:nvSpPr>
          <p:cNvPr id="8601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 = 2, 3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print(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) </a:t>
            </a:r>
            <a:r>
              <a:rPr lang="en-US" dirty="0"/>
              <a:t># prints 2  3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  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print(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) </a:t>
            </a:r>
            <a:r>
              <a:rPr lang="en-US" dirty="0"/>
              <a:t># prints 3  2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remember, evaluate all the values on the </a:t>
            </a:r>
            <a:r>
              <a:rPr lang="en-US" dirty="0" err="1"/>
              <a:t>rhs</a:t>
            </a:r>
            <a:r>
              <a:rPr lang="en-US" dirty="0"/>
              <a:t> first, then assign to variables on the lhs</a:t>
            </a: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Chaining for assignment</a:t>
            </a:r>
          </a:p>
        </p:txBody>
      </p:sp>
      <p:sp>
        <p:nvSpPr>
          <p:cNvPr id="7475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Unlike other operations which chain left to right, assignment chains right to left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 = </a:t>
            </a:r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 = 5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print(</a:t>
            </a:r>
            <a:r>
              <a:rPr lang="en-US" dirty="0" err="1">
                <a:latin typeface="Courier New"/>
                <a:cs typeface="Courier New"/>
              </a:rPr>
              <a:t>a_int</a:t>
            </a:r>
            <a:r>
              <a:rPr lang="en-US" dirty="0">
                <a:latin typeface="Courier New"/>
                <a:cs typeface="Courier New"/>
              </a:rPr>
              <a:t>, </a:t>
            </a:r>
            <a:r>
              <a:rPr lang="en-US" dirty="0" err="1">
                <a:latin typeface="Courier New"/>
                <a:cs typeface="Courier New"/>
              </a:rPr>
              <a:t>b_int</a:t>
            </a:r>
            <a:r>
              <a:rPr lang="en-US" dirty="0">
                <a:latin typeface="Courier New"/>
                <a:cs typeface="Courier New"/>
              </a:rPr>
              <a:t>) </a:t>
            </a:r>
            <a:r>
              <a:rPr lang="en-US" dirty="0"/>
              <a:t># prints 5  5</a:t>
            </a:r>
          </a:p>
          <a:p>
            <a:pPr lvl="1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47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47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47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47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47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47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755" grpId="0" build="p" bldLvl="2" autoUpdateAnimBg="0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More Control: Selection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Compound Statements (</a:t>
            </a:r>
            <a:r>
              <a:rPr lang="en-US" dirty="0" err="1">
                <a:solidFill>
                  <a:srgbClr val="FF0000"/>
                </a:solidFill>
              </a:rPr>
              <a:t>fjölsetningar</a:t>
            </a:r>
            <a:r>
              <a:rPr lang="en-US" dirty="0"/>
              <a:t>)</a:t>
            </a:r>
          </a:p>
        </p:txBody>
      </p:sp>
      <p:sp>
        <p:nvSpPr>
          <p:cNvPr id="6861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Compound statements involve a set of statements being used as a group</a:t>
            </a:r>
          </a:p>
          <a:p>
            <a:r>
              <a:rPr lang="en-US" dirty="0"/>
              <a:t>Most compound statements have:</a:t>
            </a:r>
          </a:p>
          <a:p>
            <a:pPr lvl="1"/>
            <a:r>
              <a:rPr lang="en-US" dirty="0"/>
              <a:t>a header, ending with a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:</a:t>
            </a:r>
            <a:r>
              <a:rPr lang="en-US" dirty="0"/>
              <a:t> (colon)</a:t>
            </a:r>
          </a:p>
          <a:p>
            <a:pPr lvl="1"/>
            <a:r>
              <a:rPr lang="en-US" dirty="0"/>
              <a:t>a suite of statements to be executed</a:t>
            </a:r>
          </a:p>
          <a:p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if, for, while </a:t>
            </a:r>
            <a:r>
              <a:rPr lang="en-US" dirty="0"/>
              <a:t>are examples of compound statements</a:t>
            </a: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format, suites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227" y="1600200"/>
            <a:ext cx="7042933" cy="4131405"/>
          </a:xfrm>
        </p:spPr>
      </p:pic>
    </p:spTree>
    <p:extLst>
      <p:ext uri="{BB962C8B-B14F-4D97-AF65-F5344CB8AC3E}">
        <p14:creationId xmlns:p14="http://schemas.microsoft.com/office/powerpoint/2010/main" val="4212785857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Have seen 2 forms of selection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>
                <a:latin typeface="Courier New"/>
                <a:cs typeface="Courier New"/>
              </a:rPr>
              <a:t>if </a:t>
            </a:r>
            <a:r>
              <a:rPr lang="en-US" dirty="0" err="1">
                <a:latin typeface="Courier New"/>
                <a:cs typeface="Courier New"/>
              </a:rPr>
              <a:t>boolean</a:t>
            </a:r>
            <a:r>
              <a:rPr lang="en-US" dirty="0">
                <a:latin typeface="Courier New"/>
                <a:cs typeface="Courier New"/>
              </a:rPr>
              <a:t> expression:</a:t>
            </a:r>
          </a:p>
          <a:p>
            <a:pPr>
              <a:buNone/>
            </a:pPr>
            <a:r>
              <a:rPr lang="en-US" dirty="0">
                <a:latin typeface="Courier New"/>
                <a:cs typeface="Courier New"/>
              </a:rPr>
              <a:t>    suite</a:t>
            </a:r>
          </a:p>
          <a:p>
            <a:pPr>
              <a:buNone/>
            </a:pPr>
            <a:endParaRPr lang="en-US" dirty="0">
              <a:latin typeface="Courier New"/>
              <a:cs typeface="Courier New"/>
            </a:endParaRPr>
          </a:p>
          <a:p>
            <a:pPr>
              <a:buNone/>
            </a:pPr>
            <a:r>
              <a:rPr lang="en-US" dirty="0">
                <a:latin typeface="Courier New"/>
                <a:cs typeface="Courier New"/>
              </a:rPr>
              <a:t>if </a:t>
            </a:r>
            <a:r>
              <a:rPr lang="en-US" dirty="0" err="1">
                <a:latin typeface="Courier New"/>
                <a:cs typeface="Courier New"/>
              </a:rPr>
              <a:t>boolean</a:t>
            </a:r>
            <a:r>
              <a:rPr lang="en-US" dirty="0">
                <a:latin typeface="Courier New"/>
                <a:cs typeface="Courier New"/>
              </a:rPr>
              <a:t> expression:</a:t>
            </a:r>
          </a:p>
          <a:p>
            <a:pPr>
              <a:buNone/>
            </a:pPr>
            <a:r>
              <a:rPr lang="en-US" dirty="0">
                <a:latin typeface="Courier New"/>
                <a:cs typeface="Courier New"/>
              </a:rPr>
              <a:t>    suite</a:t>
            </a:r>
          </a:p>
          <a:p>
            <a:pPr>
              <a:buNone/>
            </a:pPr>
            <a:r>
              <a:rPr lang="en-US" dirty="0">
                <a:latin typeface="Courier New"/>
                <a:cs typeface="Courier New"/>
              </a:rPr>
              <a:t>else:</a:t>
            </a:r>
          </a:p>
          <a:p>
            <a:pPr>
              <a:buNone/>
            </a:pPr>
            <a:r>
              <a:rPr lang="en-US" dirty="0">
                <a:latin typeface="Courier New"/>
                <a:cs typeface="Courier New"/>
              </a:rPr>
              <a:t>    suite</a:t>
            </a:r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/>
          <p:cNvSpPr>
            <a:spLocks noGrp="1" noChangeArrowhead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Python Selection, Round 3</a:t>
            </a:r>
          </a:p>
        </p:txBody>
      </p:sp>
      <p:sp>
        <p:nvSpPr>
          <p:cNvPr id="7680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if 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boolean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 expression1: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		suite1               </a:t>
            </a:r>
          </a:p>
          <a:p>
            <a:pPr marL="0" indent="0">
              <a:buNone/>
            </a:pP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elif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boolean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 expression2: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		suite2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(as many 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elif</a:t>
            </a:r>
            <a:r>
              <a:rPr lang="fr-FR" dirty="0">
                <a:solidFill>
                  <a:srgbClr val="000000"/>
                </a:solidFill>
                <a:latin typeface="Courier New"/>
                <a:cs typeface="Courier New"/>
              </a:rPr>
              <a:t>'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s as you want)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else: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		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suite_last</a:t>
            </a:r>
            <a:endParaRPr lang="en-US" dirty="0">
              <a:solidFill>
                <a:srgbClr val="000000"/>
              </a:solidFill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if, </a:t>
            </a:r>
            <a:r>
              <a:rPr lang="en-US" dirty="0" err="1"/>
              <a:t>elif</a:t>
            </a:r>
            <a:r>
              <a:rPr lang="en-US" dirty="0"/>
              <a:t>, else, the process</a:t>
            </a:r>
          </a:p>
        </p:txBody>
      </p:sp>
      <p:sp>
        <p:nvSpPr>
          <p:cNvPr id="7782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evaluate Boolean expressions until:</a:t>
            </a:r>
          </a:p>
          <a:p>
            <a:pPr lvl="1"/>
            <a:r>
              <a:rPr lang="en-US" dirty="0"/>
              <a:t>the Boolean expression returns </a:t>
            </a:r>
            <a:r>
              <a:rPr lang="en-US" dirty="0">
                <a:latin typeface="Courier New"/>
                <a:cs typeface="Courier New"/>
              </a:rPr>
              <a:t>True</a:t>
            </a:r>
          </a:p>
          <a:p>
            <a:pPr lvl="1"/>
            <a:r>
              <a:rPr lang="en-US" dirty="0"/>
              <a:t>none of the Boolean expressions return </a:t>
            </a:r>
            <a:r>
              <a:rPr lang="en-US" dirty="0">
                <a:latin typeface="Courier New"/>
                <a:cs typeface="Courier New"/>
              </a:rPr>
              <a:t>True</a:t>
            </a:r>
          </a:p>
          <a:p>
            <a:r>
              <a:rPr lang="en-US" dirty="0"/>
              <a:t>if a </a:t>
            </a:r>
            <a:r>
              <a:rPr lang="en-US" dirty="0" err="1"/>
              <a:t>boolean</a:t>
            </a:r>
            <a:r>
              <a:rPr lang="en-US" dirty="0"/>
              <a:t> returns </a:t>
            </a:r>
            <a:r>
              <a:rPr lang="en-US" dirty="0">
                <a:latin typeface="Courier New"/>
                <a:cs typeface="Courier New"/>
              </a:rPr>
              <a:t>True</a:t>
            </a:r>
            <a:r>
              <a:rPr lang="en-US" dirty="0"/>
              <a:t>, run the corresponding suite. Skip the rest of the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if</a:t>
            </a:r>
          </a:p>
          <a:p>
            <a:r>
              <a:rPr lang="en-US" dirty="0"/>
              <a:t>if no </a:t>
            </a:r>
            <a:r>
              <a:rPr lang="en-US" dirty="0" err="1"/>
              <a:t>boolean</a:t>
            </a:r>
            <a:r>
              <a:rPr lang="en-US" dirty="0"/>
              <a:t> returns </a:t>
            </a:r>
            <a:r>
              <a:rPr lang="en-US" dirty="0">
                <a:latin typeface="Courier New"/>
                <a:cs typeface="Courier New"/>
              </a:rPr>
              <a:t>True</a:t>
            </a:r>
            <a:r>
              <a:rPr lang="en-US" dirty="0"/>
              <a:t>, run the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else</a:t>
            </a:r>
            <a:r>
              <a:rPr lang="en-US" dirty="0">
                <a:solidFill>
                  <a:srgbClr val="660066"/>
                </a:solidFill>
              </a:rPr>
              <a:t> </a:t>
            </a:r>
            <a:r>
              <a:rPr lang="en-US" dirty="0"/>
              <a:t>suite, the default suite</a:t>
            </a: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2.16</a:t>
            </a:r>
          </a:p>
          <a:p>
            <a:r>
              <a:rPr lang="en-US" dirty="0"/>
              <a:t>using </a:t>
            </a:r>
            <a:r>
              <a:rPr lang="en-US" dirty="0" err="1"/>
              <a:t>elif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9975829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 bwMode="auto">
          <a:xfrm>
            <a:off x="23091" y="5486400"/>
            <a:ext cx="9007017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000000"/>
                </a:solidFill>
                <a:latin typeface="+mn-lt"/>
              </a:rPr>
              <a:t>What happens if </a:t>
            </a:r>
            <a:r>
              <a:rPr lang="en-US" sz="3600" dirty="0" err="1">
                <a:solidFill>
                  <a:srgbClr val="000000"/>
                </a:solidFill>
                <a:latin typeface="Courier New"/>
                <a:cs typeface="Courier New"/>
              </a:rPr>
              <a:t>elif</a:t>
            </a:r>
            <a:r>
              <a:rPr lang="en-US" sz="3600" dirty="0">
                <a:solidFill>
                  <a:srgbClr val="000000"/>
                </a:solidFill>
                <a:latin typeface="+mn-lt"/>
              </a:rPr>
              <a:t> are replaced by </a:t>
            </a:r>
            <a:r>
              <a:rPr lang="en-US" sz="3600" dirty="0">
                <a:solidFill>
                  <a:srgbClr val="000000"/>
                </a:solidFill>
                <a:latin typeface="Courier New"/>
                <a:cs typeface="Courier New"/>
              </a:rPr>
              <a:t>if</a:t>
            </a:r>
            <a:r>
              <a:rPr lang="en-US" sz="3600" dirty="0">
                <a:solidFill>
                  <a:srgbClr val="000000"/>
                </a:solidFill>
                <a:latin typeface="+mn-lt"/>
              </a:rPr>
              <a:t>?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457200" y="914400"/>
            <a:ext cx="8502650" cy="3924300"/>
          </a:xfrm>
        </p:spPr>
      </p:pic>
    </p:spTree>
    <p:extLst>
      <p:ext uri="{BB962C8B-B14F-4D97-AF65-F5344CB8AC3E}">
        <p14:creationId xmlns:p14="http://schemas.microsoft.com/office/powerpoint/2010/main" val="28480408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Python if statement</a:t>
            </a:r>
            <a:endParaRPr lang="en-US" dirty="0"/>
          </a:p>
        </p:txBody>
      </p:sp>
      <p:sp>
        <p:nvSpPr>
          <p:cNvPr id="7065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if </a:t>
            </a:r>
            <a:r>
              <a:rPr lang="en-US" dirty="0" err="1">
                <a:latin typeface="Courier New"/>
                <a:cs typeface="Courier New"/>
              </a:rPr>
              <a:t>boolean</a:t>
            </a:r>
            <a:r>
              <a:rPr lang="en-US" dirty="0">
                <a:latin typeface="Courier New"/>
                <a:cs typeface="Courier New"/>
              </a:rPr>
              <a:t> expression :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	suite</a:t>
            </a:r>
          </a:p>
          <a:p>
            <a:endParaRPr lang="en-US" dirty="0"/>
          </a:p>
          <a:p>
            <a:r>
              <a:rPr lang="en-US" dirty="0"/>
              <a:t> evaluate the </a:t>
            </a:r>
            <a:r>
              <a:rPr lang="en-US" dirty="0" err="1"/>
              <a:t>boolean</a:t>
            </a:r>
            <a:r>
              <a:rPr lang="en-US" dirty="0"/>
              <a:t> (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True</a:t>
            </a:r>
            <a:r>
              <a:rPr lang="en-US" dirty="0">
                <a:solidFill>
                  <a:srgbClr val="660066"/>
                </a:solidFill>
              </a:rPr>
              <a:t> </a:t>
            </a:r>
            <a:r>
              <a:rPr lang="en-US" dirty="0"/>
              <a:t>or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False</a:t>
            </a:r>
            <a:r>
              <a:rPr lang="en-US" dirty="0"/>
              <a:t>)</a:t>
            </a:r>
          </a:p>
          <a:p>
            <a:r>
              <a:rPr lang="en-US" dirty="0"/>
              <a:t> if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True</a:t>
            </a:r>
            <a:r>
              <a:rPr lang="en-US" dirty="0"/>
              <a:t>, execute (</a:t>
            </a:r>
            <a:r>
              <a:rPr lang="en-US" dirty="0" err="1">
                <a:solidFill>
                  <a:srgbClr val="FF0000"/>
                </a:solidFill>
              </a:rPr>
              <a:t>keyra</a:t>
            </a:r>
            <a:r>
              <a:rPr lang="en-US" dirty="0"/>
              <a:t>) all statements (</a:t>
            </a:r>
            <a:r>
              <a:rPr lang="en-US" dirty="0" err="1">
                <a:solidFill>
                  <a:srgbClr val="FF0000"/>
                </a:solidFill>
              </a:rPr>
              <a:t>setningar</a:t>
            </a:r>
            <a:r>
              <a:rPr lang="en-US" dirty="0"/>
              <a:t>) in the suite</a:t>
            </a:r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2.19</a:t>
            </a:r>
          </a:p>
          <a:p>
            <a:r>
              <a:rPr lang="en-US" dirty="0"/>
              <a:t>Updated Perfect Number classification</a:t>
            </a:r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52400" y="1371600"/>
            <a:ext cx="8621623" cy="3556000"/>
          </a:xfrm>
        </p:spPr>
      </p:pic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More Control: Repetition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Developing a while loop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Working with the </a:t>
            </a:r>
            <a:r>
              <a:rPr lang="en-US" b="1" i="1" dirty="0"/>
              <a:t>loop control variable</a:t>
            </a:r>
            <a:r>
              <a:rPr lang="en-US" dirty="0"/>
              <a:t>:</a:t>
            </a:r>
          </a:p>
          <a:p>
            <a:r>
              <a:rPr lang="en-US" dirty="0"/>
              <a:t>Initialize the variable, typically outside of the loop and before the loop begins.</a:t>
            </a:r>
          </a:p>
          <a:p>
            <a:r>
              <a:rPr lang="en-US" dirty="0"/>
              <a:t>The condition statement of the while loop involves a Boolean using the variable.</a:t>
            </a:r>
          </a:p>
          <a:p>
            <a:r>
              <a:rPr lang="en-US" dirty="0"/>
              <a:t>Modify the value of the control variable during the course of the loop</a:t>
            </a:r>
          </a:p>
        </p:txBody>
      </p:sp>
    </p:spTree>
    <p:extLst>
      <p:ext uri="{BB962C8B-B14F-4D97-AF65-F5344CB8AC3E}">
        <p14:creationId xmlns:p14="http://schemas.microsoft.com/office/powerpoint/2010/main" val="2432568321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Issues: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Loop never starts:</a:t>
            </a:r>
          </a:p>
          <a:p>
            <a:r>
              <a:rPr lang="en-US" dirty="0"/>
              <a:t>the control variable is not initialized as you thought (or perhaps you don</a:t>
            </a:r>
            <a:r>
              <a:rPr lang="fr-FR" dirty="0"/>
              <a:t>'</a:t>
            </a:r>
            <a:r>
              <a:rPr lang="en-US" dirty="0"/>
              <a:t>t always want it to start)</a:t>
            </a:r>
          </a:p>
          <a:p>
            <a:pPr marL="0" indent="0">
              <a:buNone/>
            </a:pPr>
            <a:r>
              <a:rPr lang="en-US" dirty="0"/>
              <a:t>Loop never ends:</a:t>
            </a:r>
          </a:p>
          <a:p>
            <a:r>
              <a:rPr lang="en-US" dirty="0"/>
              <a:t>the control variable is not modified during the loop (or not modified in a way to make the Boolean come out </a:t>
            </a:r>
            <a:r>
              <a:rPr lang="en-US" dirty="0">
                <a:latin typeface="Courier New"/>
                <a:cs typeface="Courier New"/>
              </a:rPr>
              <a:t>False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90619483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9" charset="-128"/>
                <a:cs typeface="ＭＳ Ｐゴシック" pitchFamily="-109" charset="-128"/>
              </a:rPr>
              <a:t>while loop, round two</a:t>
            </a:r>
          </a:p>
        </p:txBody>
      </p:sp>
      <p:sp>
        <p:nvSpPr>
          <p:cNvPr id="3993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pitchFamily="-109" charset="-128"/>
                <a:cs typeface="ＭＳ Ｐゴシック" pitchFamily="-109" charset="-128"/>
              </a:rPr>
              <a:t>while loop, oddly, can have an associated </a:t>
            </a:r>
            <a:r>
              <a:rPr lang="en-US" dirty="0">
                <a:latin typeface="Courier New"/>
                <a:ea typeface="ＭＳ Ｐゴシック" pitchFamily="-109" charset="-128"/>
                <a:cs typeface="Courier New"/>
              </a:rPr>
              <a:t>else</a:t>
            </a:r>
            <a:r>
              <a:rPr lang="en-US" dirty="0">
                <a:ea typeface="ＭＳ Ｐゴシック" pitchFamily="-109" charset="-128"/>
                <a:cs typeface="ＭＳ Ｐゴシック" pitchFamily="-109" charset="-128"/>
              </a:rPr>
              <a:t> suite</a:t>
            </a:r>
          </a:p>
          <a:p>
            <a:pPr eaLnBrk="1" hangingPunct="1"/>
            <a:r>
              <a:rPr lang="en-US" dirty="0">
                <a:latin typeface="Courier New"/>
                <a:ea typeface="ＭＳ Ｐゴシック" pitchFamily="-109" charset="-128"/>
                <a:cs typeface="Courier New"/>
              </a:rPr>
              <a:t>else</a:t>
            </a:r>
            <a:r>
              <a:rPr lang="en-US" dirty="0">
                <a:ea typeface="ＭＳ Ｐゴシック" pitchFamily="-109" charset="-128"/>
                <a:cs typeface="ＭＳ Ｐゴシック" pitchFamily="-109" charset="-128"/>
              </a:rPr>
              <a:t> suite is executed when the loop finishes under normal conditions</a:t>
            </a:r>
          </a:p>
          <a:p>
            <a:pPr lvl="1" eaLnBrk="1" hangingPunct="1"/>
            <a:r>
              <a:rPr lang="en-US" dirty="0"/>
              <a:t>basically the last thing the loop does as it exits</a:t>
            </a:r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9" charset="-128"/>
                <a:cs typeface="ＭＳ Ｐゴシック" pitchFamily="-109" charset="-128"/>
              </a:rPr>
              <a:t>while with else</a:t>
            </a:r>
          </a:p>
        </p:txBody>
      </p:sp>
      <p:sp>
        <p:nvSpPr>
          <p:cNvPr id="4096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dirty="0">
                <a:solidFill>
                  <a:srgbClr val="000000"/>
                </a:solidFill>
                <a:latin typeface="Courier New" pitchFamily="-109" charset="0"/>
                <a:ea typeface="ＭＳ Ｐゴシック" pitchFamily="-109" charset="-128"/>
                <a:cs typeface="ＭＳ Ｐゴシック" pitchFamily="-109" charset="-128"/>
              </a:rPr>
              <a:t>while </a:t>
            </a:r>
            <a:r>
              <a:rPr lang="en-US" dirty="0" err="1">
                <a:solidFill>
                  <a:srgbClr val="000000"/>
                </a:solidFill>
                <a:latin typeface="Courier New" pitchFamily="-109" charset="0"/>
                <a:ea typeface="ＭＳ Ｐゴシック" pitchFamily="-109" charset="-128"/>
                <a:cs typeface="ＭＳ Ｐゴシック" pitchFamily="-109" charset="-128"/>
              </a:rPr>
              <a:t>booleanExpression</a:t>
            </a:r>
            <a:r>
              <a:rPr lang="en-US" dirty="0">
                <a:solidFill>
                  <a:srgbClr val="000000"/>
                </a:solidFill>
                <a:latin typeface="Courier New" pitchFamily="-109" charset="0"/>
                <a:ea typeface="ＭＳ Ｐゴシック" pitchFamily="-109" charset="-128"/>
                <a:cs typeface="ＭＳ Ｐゴシック" pitchFamily="-109" charset="-128"/>
              </a:rPr>
              <a:t>: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dirty="0">
                <a:solidFill>
                  <a:srgbClr val="000000"/>
                </a:solidFill>
                <a:latin typeface="Courier New" pitchFamily="-109" charset="0"/>
                <a:ea typeface="ＭＳ Ｐゴシック" pitchFamily="-109" charset="-128"/>
                <a:cs typeface="ＭＳ Ｐゴシック" pitchFamily="-109" charset="-128"/>
              </a:rPr>
              <a:t>	suite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dirty="0">
                <a:solidFill>
                  <a:srgbClr val="000000"/>
                </a:solidFill>
                <a:latin typeface="Courier New" pitchFamily="-109" charset="0"/>
                <a:ea typeface="ＭＳ Ｐゴシック" pitchFamily="-109" charset="-128"/>
                <a:cs typeface="ＭＳ Ｐゴシック" pitchFamily="-109" charset="-128"/>
              </a:rPr>
              <a:t>	suite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dirty="0">
                <a:solidFill>
                  <a:srgbClr val="000000"/>
                </a:solidFill>
                <a:latin typeface="Courier New" pitchFamily="-109" charset="0"/>
                <a:ea typeface="ＭＳ Ｐゴシック" pitchFamily="-109" charset="-128"/>
                <a:cs typeface="ＭＳ Ｐゴシック" pitchFamily="-109" charset="-128"/>
              </a:rPr>
              <a:t>else: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dirty="0">
                <a:solidFill>
                  <a:srgbClr val="000000"/>
                </a:solidFill>
                <a:latin typeface="Courier New" pitchFamily="-109" charset="0"/>
                <a:ea typeface="ＭＳ Ｐゴシック" pitchFamily="-109" charset="-128"/>
                <a:cs typeface="ＭＳ Ｐゴシック" pitchFamily="-109" charset="-128"/>
              </a:rPr>
              <a:t>	suite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dirty="0">
                <a:solidFill>
                  <a:srgbClr val="000000"/>
                </a:solidFill>
                <a:latin typeface="Courier New" pitchFamily="-109" charset="0"/>
                <a:ea typeface="ＭＳ Ｐゴシック" pitchFamily="-109" charset="-128"/>
                <a:cs typeface="ＭＳ Ｐゴシック" pitchFamily="-109" charset="-128"/>
              </a:rPr>
              <a:t>	suite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dirty="0">
                <a:solidFill>
                  <a:srgbClr val="000000"/>
                </a:solidFill>
                <a:latin typeface="Courier New" pitchFamily="-109" charset="0"/>
                <a:ea typeface="ＭＳ Ｐゴシック" pitchFamily="-109" charset="-128"/>
                <a:cs typeface="ＭＳ Ｐゴシック" pitchFamily="-109" charset="-128"/>
              </a:rPr>
              <a:t>rest of the program</a:t>
            </a:r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219200" y="304800"/>
            <a:ext cx="6769100" cy="5868490"/>
          </a:xfrm>
        </p:spPr>
      </p:pic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Break statement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break</a:t>
            </a:r>
            <a:r>
              <a:rPr lang="en-US" dirty="0">
                <a:solidFill>
                  <a:srgbClr val="660066"/>
                </a:solidFill>
              </a:rPr>
              <a:t> </a:t>
            </a:r>
            <a:r>
              <a:rPr lang="en-US" dirty="0"/>
              <a:t>statement in a loop, if executed, exits the loop</a:t>
            </a:r>
          </a:p>
          <a:p>
            <a:r>
              <a:rPr lang="en-US" dirty="0"/>
              <a:t>It exists immediately, skipping whatever remains of the loop as well as the else statement (if it exists) of the loop</a:t>
            </a:r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2.20</a:t>
            </a:r>
          </a:p>
          <a:p>
            <a:r>
              <a:rPr lang="en-US" dirty="0"/>
              <a:t>Loop, Hi Lo Game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Warning about indentation</a:t>
            </a:r>
          </a:p>
        </p:txBody>
      </p:sp>
      <p:sp>
        <p:nvSpPr>
          <p:cNvPr id="7373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Elements of the suite must all be indented (</a:t>
            </a:r>
            <a:r>
              <a:rPr lang="en-US" dirty="0" err="1">
                <a:solidFill>
                  <a:srgbClr val="FF0000"/>
                </a:solidFill>
              </a:rPr>
              <a:t>inndregin</a:t>
            </a:r>
            <a:r>
              <a:rPr lang="en-US" dirty="0"/>
              <a:t>) the same number of spaces/tabs</a:t>
            </a:r>
          </a:p>
          <a:p>
            <a:r>
              <a:rPr lang="en-US" dirty="0"/>
              <a:t>Python only recognizes suites when they are indented the same distance (</a:t>
            </a:r>
            <a:r>
              <a:rPr lang="en-US" b="1" i="1" dirty="0"/>
              <a:t>standard is 4 spaces</a:t>
            </a:r>
            <a:r>
              <a:rPr lang="en-US" dirty="0"/>
              <a:t>)</a:t>
            </a:r>
          </a:p>
          <a:p>
            <a:r>
              <a:rPr lang="en-US" dirty="0"/>
              <a:t>You must be careful to get the indentation (</a:t>
            </a:r>
            <a:r>
              <a:rPr lang="en-US" dirty="0" err="1">
                <a:solidFill>
                  <a:srgbClr val="FF0000"/>
                </a:solidFill>
              </a:rPr>
              <a:t>inndráttur</a:t>
            </a:r>
            <a:r>
              <a:rPr lang="en-US" dirty="0"/>
              <a:t>) right to get suites right.</a:t>
            </a:r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304800" y="255104"/>
            <a:ext cx="8432800" cy="5866296"/>
          </a:xfrm>
        </p:spPr>
      </p:pic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Continue statement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continue</a:t>
            </a:r>
            <a:r>
              <a:rPr lang="en-US" dirty="0">
                <a:solidFill>
                  <a:srgbClr val="660066"/>
                </a:solidFill>
              </a:rPr>
              <a:t> </a:t>
            </a:r>
            <a:r>
              <a:rPr lang="en-US" dirty="0"/>
              <a:t>statement, if executed in a loop, means to immediately jump back to the top of the loop and re-evaluate the conditional</a:t>
            </a:r>
          </a:p>
          <a:p>
            <a:r>
              <a:rPr lang="en-US" dirty="0"/>
              <a:t>Any remaining parts of the loop are skipped for the one iteration when the continue was executed</a:t>
            </a:r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2.21</a:t>
            </a:r>
          </a:p>
          <a:p>
            <a:r>
              <a:rPr lang="en-US" dirty="0"/>
              <a:t>Part of the guessing numbers program</a:t>
            </a:r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52399" y="533400"/>
            <a:ext cx="8865829" cy="5105400"/>
          </a:xfrm>
        </p:spPr>
      </p:pic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417638"/>
          </a:xfrm>
        </p:spPr>
        <p:txBody>
          <a:bodyPr/>
          <a:lstStyle/>
          <a:p>
            <a:r>
              <a:rPr lang="en-US" dirty="0"/>
              <a:t>change in control: Break and Continue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while loops are easiest read when the conditions of exit are clear</a:t>
            </a:r>
          </a:p>
          <a:p>
            <a:r>
              <a:rPr lang="en-US" dirty="0"/>
              <a:t>Excessive use of continue and break within a loop suite make it more difficult to decide when the loop will exit and what parts of the suite will be executed each loop.</a:t>
            </a:r>
          </a:p>
          <a:p>
            <a:r>
              <a:rPr lang="en-US" dirty="0"/>
              <a:t>Use them judiciously.</a:t>
            </a:r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dirty="0">
                <a:ea typeface="ＭＳ Ｐゴシック" pitchFamily="-109" charset="-128"/>
                <a:cs typeface="ＭＳ Ｐゴシック" pitchFamily="-109" charset="-128"/>
              </a:rPr>
              <a:t>While overview</a:t>
            </a:r>
            <a:endParaRPr lang="en-US" sz="3200" dirty="0">
              <a:solidFill>
                <a:schemeClr val="hlink"/>
              </a:solidFill>
              <a:ea typeface="ＭＳ Ｐゴシック" pitchFamily="-109" charset="-128"/>
              <a:cs typeface="ＭＳ Ｐゴシック" pitchFamily="-109" charset="-128"/>
            </a:endParaRPr>
          </a:p>
        </p:txBody>
      </p:sp>
      <p:sp>
        <p:nvSpPr>
          <p:cNvPr id="41987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828800"/>
            <a:ext cx="8229600" cy="38862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while test1: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	statement_list_1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	if test2:  break         # Exit loop </a:t>
            </a:r>
            <a:r>
              <a:rPr lang="en-US" sz="2400" u="sng" dirty="0">
                <a:ea typeface="ＭＳ Ｐゴシック" pitchFamily="-109" charset="-128"/>
                <a:cs typeface="ＭＳ Ｐゴシック" pitchFamily="-109" charset="-128"/>
              </a:rPr>
              <a:t>now</a:t>
            </a: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; skip else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	if test3:  continue     # Go to top of loop </a:t>
            </a:r>
            <a:r>
              <a:rPr lang="en-US" sz="2400" u="sng" dirty="0">
                <a:ea typeface="ＭＳ Ｐゴシック" pitchFamily="-109" charset="-128"/>
                <a:cs typeface="ＭＳ Ｐゴシック" pitchFamily="-109" charset="-128"/>
              </a:rPr>
              <a:t>now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	# more statements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else: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   	statement_list_2      # If we </a:t>
            </a:r>
            <a:r>
              <a:rPr lang="en-US" sz="2400" dirty="0" err="1">
                <a:ea typeface="ＭＳ Ｐゴシック" pitchFamily="-109" charset="-128"/>
                <a:cs typeface="ＭＳ Ｐゴシック" pitchFamily="-109" charset="-128"/>
              </a:rPr>
              <a:t>didn</a:t>
            </a:r>
            <a:r>
              <a:rPr lang="fr-FR" sz="2400" dirty="0">
                <a:ea typeface="ＭＳ Ｐゴシック" pitchFamily="-109" charset="-128"/>
                <a:cs typeface="ＭＳ Ｐゴシック" pitchFamily="-109" charset="-128"/>
              </a:rPr>
              <a:t>'</a:t>
            </a: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t hit a </a:t>
            </a:r>
            <a:r>
              <a:rPr lang="fr-FR" sz="2400" dirty="0">
                <a:ea typeface="ＭＳ Ｐゴシック" pitchFamily="-109" charset="-128"/>
                <a:cs typeface="ＭＳ Ｐゴシック" pitchFamily="-109" charset="-128"/>
              </a:rPr>
              <a:t>'</a:t>
            </a: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break</a:t>
            </a:r>
            <a:r>
              <a:rPr lang="fr-FR" sz="2400" dirty="0">
                <a:ea typeface="ＭＳ Ｐゴシック" pitchFamily="-109" charset="-128"/>
                <a:cs typeface="ＭＳ Ｐゴシック" pitchFamily="-109" charset="-128"/>
              </a:rPr>
              <a:t>'</a:t>
            </a:r>
            <a:endParaRPr lang="en-US" sz="2400" dirty="0">
              <a:solidFill>
                <a:schemeClr val="accent2"/>
              </a:solidFill>
              <a:ea typeface="ＭＳ Ｐゴシック" pitchFamily="-109" charset="-128"/>
              <a:cs typeface="ＭＳ Ｐゴシック" pitchFamily="-109" charset="-128"/>
            </a:endParaRP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endParaRPr lang="en-US" sz="2400" dirty="0">
              <a:ea typeface="ＭＳ Ｐゴシック" pitchFamily="-109" charset="-128"/>
              <a:cs typeface="ＭＳ Ｐゴシック" pitchFamily="-109" charset="-128"/>
            </a:endParaRPr>
          </a:p>
          <a:p>
            <a:pPr eaLnBrk="1" hangingPunct="1">
              <a:lnSpc>
                <a:spcPct val="90000"/>
              </a:lnSpc>
              <a:buFont typeface="Wingdings" pitchFamily="-109" charset="2"/>
              <a:buNone/>
            </a:pP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# </a:t>
            </a:r>
            <a:r>
              <a:rPr lang="fr-FR" sz="2400" dirty="0">
                <a:ea typeface="ＭＳ Ｐゴシック" pitchFamily="-109" charset="-128"/>
                <a:cs typeface="ＭＳ Ｐゴシック" pitchFamily="-109" charset="-128"/>
              </a:rPr>
              <a:t>'</a:t>
            </a: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break</a:t>
            </a:r>
            <a:r>
              <a:rPr lang="fr-FR" sz="2400" dirty="0">
                <a:ea typeface="ＭＳ Ｐゴシック" pitchFamily="-109" charset="-128"/>
                <a:cs typeface="ＭＳ Ｐゴシック" pitchFamily="-109" charset="-128"/>
              </a:rPr>
              <a:t>'</a:t>
            </a: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 or </a:t>
            </a:r>
            <a:r>
              <a:rPr lang="fr-FR" sz="2400" dirty="0">
                <a:ea typeface="ＭＳ Ｐゴシック" pitchFamily="-109" charset="-128"/>
                <a:cs typeface="ＭＳ Ｐゴシック" pitchFamily="-109" charset="-128"/>
              </a:rPr>
              <a:t>'</a:t>
            </a: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continue</a:t>
            </a:r>
            <a:r>
              <a:rPr lang="fr-FR" sz="2400" dirty="0">
                <a:ea typeface="ＭＳ Ｐゴシック" pitchFamily="-109" charset="-128"/>
                <a:cs typeface="ＭＳ Ｐゴシック" pitchFamily="-109" charset="-128"/>
              </a:rPr>
              <a:t>'</a:t>
            </a:r>
            <a:r>
              <a:rPr lang="en-US" sz="2400" dirty="0">
                <a:ea typeface="ＭＳ Ｐゴシック" pitchFamily="-109" charset="-128"/>
                <a:cs typeface="ＭＳ Ｐゴシック" pitchFamily="-109" charset="-128"/>
              </a:rPr>
              <a:t> lines can appear anywhere</a:t>
            </a:r>
          </a:p>
          <a:p>
            <a:pPr eaLnBrk="1" hangingPunct="1">
              <a:lnSpc>
                <a:spcPct val="90000"/>
              </a:lnSpc>
            </a:pPr>
            <a:endParaRPr lang="en-US" sz="2400" dirty="0">
              <a:ea typeface="ＭＳ Ｐゴシック" pitchFamily="-109" charset="-128"/>
              <a:cs typeface="ＭＳ Ｐゴシック" pitchFamily="-109" charset="-128"/>
            </a:endParaRPr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Range and for loop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function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4800600"/>
          </a:xfrm>
        </p:spPr>
        <p:txBody>
          <a:bodyPr/>
          <a:lstStyle/>
          <a:p>
            <a:r>
              <a:rPr lang="en-US" dirty="0"/>
              <a:t>The range function represents a sequence of integers</a:t>
            </a:r>
          </a:p>
          <a:p>
            <a:r>
              <a:rPr lang="en-US" dirty="0"/>
              <a:t>the range function takes 3 arguments:</a:t>
            </a:r>
          </a:p>
          <a:p>
            <a:pPr lvl="1"/>
            <a:r>
              <a:rPr lang="en-US" dirty="0"/>
              <a:t>the beginning of the range. Assumed to be 0 if not provided</a:t>
            </a:r>
          </a:p>
          <a:p>
            <a:pPr lvl="1"/>
            <a:r>
              <a:rPr lang="en-US" dirty="0"/>
              <a:t>the end of the range, but not inclusive (up to but not including the number). Required</a:t>
            </a:r>
          </a:p>
          <a:p>
            <a:pPr lvl="1"/>
            <a:r>
              <a:rPr lang="en-US" dirty="0"/>
              <a:t>the step of the range. Assumed to be 1 if not provided</a:t>
            </a:r>
          </a:p>
          <a:p>
            <a:r>
              <a:rPr lang="en-US" dirty="0"/>
              <a:t>if only one </a:t>
            </a:r>
            <a:r>
              <a:rPr lang="en-US" dirty="0" err="1"/>
              <a:t>arg</a:t>
            </a:r>
            <a:r>
              <a:rPr lang="en-US" dirty="0"/>
              <a:t> provided, assumed to be the end value</a:t>
            </a:r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Iterating through the sequence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for num in range(1,5):</a:t>
            </a:r>
          </a:p>
          <a:p>
            <a:pPr>
              <a:buNone/>
            </a:pP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    print(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num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) </a:t>
            </a:r>
          </a:p>
          <a:p>
            <a:r>
              <a:rPr lang="en-US" dirty="0"/>
              <a:t>range represents the sequence 1, 2, 3, 4</a:t>
            </a:r>
          </a:p>
          <a:p>
            <a:r>
              <a:rPr lang="en-US" dirty="0"/>
              <a:t>for loop assigns </a:t>
            </a:r>
            <a:r>
              <a:rPr lang="en-US" dirty="0" err="1">
                <a:latin typeface="Courier New"/>
                <a:cs typeface="Courier New"/>
              </a:rPr>
              <a:t>num</a:t>
            </a:r>
            <a:r>
              <a:rPr lang="en-US" dirty="0"/>
              <a:t> to each of the values in the sequence, one at a time, in sequence</a:t>
            </a:r>
          </a:p>
          <a:p>
            <a:r>
              <a:rPr lang="en-US" dirty="0"/>
              <a:t>prints each number (one number per line)</a:t>
            </a:r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generates on demand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Range generates its values on demand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2362200"/>
            <a:ext cx="4038600" cy="3977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680184"/>
      </p:ext>
    </p:extLst>
  </p:cSld>
  <p:clrMapOvr>
    <a:masterClrMapping/>
  </p:clrMapOvr>
</p:sld>
</file>

<file path=ppt/theme/theme1.xml><?xml version="1.0" encoding="utf-8"?>
<a:theme xmlns:a="http://schemas.openxmlformats.org/drawingml/2006/main" name="template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ＭＳ Ｐゴシック"/>
        <a:cs typeface="Arial"/>
      </a:majorFont>
      <a:minorFont>
        <a:latin typeface="Arial"/>
        <a:ea typeface="ＭＳ Ｐゴシック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 bwMode="auto">
        <a:noFill/>
        <a:ln>
          <a:noFill/>
        </a:ln>
        <a:effectLst/>
        <a:extLst>
          <a:ext uri="{909E8E84-426E-40dd-AFC4-6F175D3DCCD1}">
            <a14:hiddenFill xmlns:a14="http://schemas.microsoft.com/office/drawing/2010/main" xmlns="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xmlns="" w="9525">
              <a:solidFill>
                <a:schemeClr val="tx1"/>
              </a:solidFill>
              <a:miter lim="800000"/>
              <a:headEnd/>
              <a:tailEnd/>
            </a14:hiddenLine>
          </a:ex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wrap="none" rtlCol="0">
        <a:spAutoFit/>
      </a:bodyPr>
      <a:lstStyle>
        <a:defPPr>
          <a:defRPr sz="3600" dirty="0" smtClean="0">
            <a:solidFill>
              <a:srgbClr val="000000"/>
            </a:solidFill>
            <a:latin typeface="+mn-lt"/>
          </a:defRPr>
        </a:defPPr>
      </a:lstStyle>
    </a:tx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" id="{68FC282B-4F23-E949-AD30-183A3F5A4681}" vid="{FDCE237B-43A4-8148-BF5E-54D4AD422E2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py3-template</Template>
  <TotalTime>842</TotalTime>
  <Words>2360</Words>
  <Application>Microsoft Macintosh PowerPoint</Application>
  <PresentationFormat>On-screen Show (4:3)</PresentationFormat>
  <Paragraphs>367</Paragraphs>
  <Slides>106</Slides>
  <Notes>25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106</vt:i4>
      </vt:variant>
    </vt:vector>
  </HeadingPairs>
  <TitlesOfParts>
    <vt:vector size="116" baseType="lpstr">
      <vt:lpstr>ＭＳ Ｐゴシック</vt:lpstr>
      <vt:lpstr>Arial</vt:lpstr>
      <vt:lpstr>Bernard MT Condensed</vt:lpstr>
      <vt:lpstr>Calibri</vt:lpstr>
      <vt:lpstr>Courier New</vt:lpstr>
      <vt:lpstr>Rosewood Std Regular</vt:lpstr>
      <vt:lpstr>Times New Roman</vt:lpstr>
      <vt:lpstr>Wingdings</vt:lpstr>
      <vt:lpstr>template</vt:lpstr>
      <vt:lpstr>Document</vt:lpstr>
      <vt:lpstr>PowerPoint Presentation</vt:lpstr>
      <vt:lpstr>Control, Quick Overview</vt:lpstr>
      <vt:lpstr>Selection</vt:lpstr>
      <vt:lpstr>Selection</vt:lpstr>
      <vt:lpstr>PowerPoint Presentation</vt:lpstr>
      <vt:lpstr>PowerPoint Presentation</vt:lpstr>
      <vt:lpstr>PowerPoint Presentation</vt:lpstr>
      <vt:lpstr>Python if statement</vt:lpstr>
      <vt:lpstr>Warning about indentation</vt:lpstr>
      <vt:lpstr>Python Selection, Round 2</vt:lpstr>
      <vt:lpstr>PowerPoint Presentation</vt:lpstr>
      <vt:lpstr>Safe Lead in Basketball</vt:lpstr>
      <vt:lpstr>The algorithm (algrím)</vt:lpstr>
      <vt:lpstr>PowerPoint Presentation</vt:lpstr>
      <vt:lpstr>first cut</vt:lpstr>
      <vt:lpstr>PowerPoint Presentation</vt:lpstr>
      <vt:lpstr>second cut</vt:lpstr>
      <vt:lpstr>PowerPoint Presentation</vt:lpstr>
      <vt:lpstr>PowerPoint Presentation</vt:lpstr>
      <vt:lpstr>Repetition (endurtekning), quick overview</vt:lpstr>
      <vt:lpstr>Repeating statements</vt:lpstr>
      <vt:lpstr>While and For statements</vt:lpstr>
      <vt:lpstr>while loop</vt:lpstr>
      <vt:lpstr>PowerPoint Presentation</vt:lpstr>
      <vt:lpstr>repeat while the boolean is true</vt:lpstr>
      <vt:lpstr>PowerPoint Presentation</vt:lpstr>
      <vt:lpstr>PowerPoint Presentation</vt:lpstr>
      <vt:lpstr>General approach to a while</vt:lpstr>
      <vt:lpstr>for and iteration</vt:lpstr>
      <vt:lpstr>PowerPoint Presentation</vt:lpstr>
      <vt:lpstr>Perfect Number Example</vt:lpstr>
      <vt:lpstr>a perfect number</vt:lpstr>
      <vt:lpstr>abundant, deficient</vt:lpstr>
      <vt:lpstr>design</vt:lpstr>
      <vt:lpstr>PowerPoint Presentation</vt:lpstr>
      <vt:lpstr>PowerPoint Presentation</vt:lpstr>
      <vt:lpstr>Improving the Perfect  Number Program</vt:lpstr>
      <vt:lpstr>PowerPoint Presentation</vt:lpstr>
      <vt:lpstr>PowerPoint Presentation</vt:lpstr>
      <vt:lpstr>PowerPoint Presentation</vt:lpstr>
      <vt:lpstr>PowerPoint Presentation</vt:lpstr>
      <vt:lpstr>Control in Depth</vt:lpstr>
      <vt:lpstr>Booleans</vt:lpstr>
      <vt:lpstr>Boolean Expressions  (bool segðir)</vt:lpstr>
      <vt:lpstr>What is True, and what is False</vt:lpstr>
      <vt:lpstr>Boolean expression</vt:lpstr>
      <vt:lpstr>Relational Operators (samanburðarvirkjar)</vt:lpstr>
      <vt:lpstr>What does Equality mean?</vt:lpstr>
      <vt:lpstr>PowerPoint Presentation</vt:lpstr>
      <vt:lpstr>equal vs. same</vt:lpstr>
      <vt:lpstr>Chained comparisons</vt:lpstr>
      <vt:lpstr>Pitfall</vt:lpstr>
      <vt:lpstr>compare using "close enough"</vt:lpstr>
      <vt:lpstr>Compound Expressions (fjölsegðir)</vt:lpstr>
      <vt:lpstr> </vt:lpstr>
      <vt:lpstr> </vt:lpstr>
      <vt:lpstr> </vt:lpstr>
      <vt:lpstr> </vt:lpstr>
      <vt:lpstr>Truth Tables</vt:lpstr>
      <vt:lpstr>Compound Evaluation</vt:lpstr>
      <vt:lpstr>Precedence &amp; Associativity (forgangur og tengsl)</vt:lpstr>
      <vt:lpstr>Boolean operators vs. relationals </vt:lpstr>
      <vt:lpstr>Remember!</vt:lpstr>
      <vt:lpstr>Ego Search on Google</vt:lpstr>
      <vt:lpstr>PowerPoint Presentation</vt:lpstr>
      <vt:lpstr>More on Assignments</vt:lpstr>
      <vt:lpstr>Remember Assignments?</vt:lpstr>
      <vt:lpstr>Can do multiple assignments</vt:lpstr>
      <vt:lpstr>traditional swap</vt:lpstr>
      <vt:lpstr>Swap using multiple assignment</vt:lpstr>
      <vt:lpstr>Chaining for assignment</vt:lpstr>
      <vt:lpstr>More Control: Selection</vt:lpstr>
      <vt:lpstr>Compound Statements (fjölsetningar)</vt:lpstr>
      <vt:lpstr>General format, suites</vt:lpstr>
      <vt:lpstr>Have seen 2 forms of selection</vt:lpstr>
      <vt:lpstr>Python Selection, Round 3</vt:lpstr>
      <vt:lpstr>if, elif, else, the process</vt:lpstr>
      <vt:lpstr>PowerPoint Presentation</vt:lpstr>
      <vt:lpstr>PowerPoint Presentation</vt:lpstr>
      <vt:lpstr>PowerPoint Presentation</vt:lpstr>
      <vt:lpstr>PowerPoint Presentation</vt:lpstr>
      <vt:lpstr>More Control: Repetition</vt:lpstr>
      <vt:lpstr>Developing a while loop</vt:lpstr>
      <vt:lpstr>Issues:</vt:lpstr>
      <vt:lpstr>while loop, round two</vt:lpstr>
      <vt:lpstr>while with else</vt:lpstr>
      <vt:lpstr>PowerPoint Presentation</vt:lpstr>
      <vt:lpstr>Break statement</vt:lpstr>
      <vt:lpstr>PowerPoint Presentation</vt:lpstr>
      <vt:lpstr>PowerPoint Presentation</vt:lpstr>
      <vt:lpstr>Continue statement</vt:lpstr>
      <vt:lpstr>PowerPoint Presentation</vt:lpstr>
      <vt:lpstr>PowerPoint Presentation</vt:lpstr>
      <vt:lpstr>change in control: Break and Continue</vt:lpstr>
      <vt:lpstr>While overview</vt:lpstr>
      <vt:lpstr>Range and for loop</vt:lpstr>
      <vt:lpstr>Range function</vt:lpstr>
      <vt:lpstr>Iterating through the sequence</vt:lpstr>
      <vt:lpstr>range generates on demand</vt:lpstr>
      <vt:lpstr>Hailstone example</vt:lpstr>
      <vt:lpstr>Collatz</vt:lpstr>
      <vt:lpstr>Algorithm</vt:lpstr>
      <vt:lpstr>Even and Odd</vt:lpstr>
      <vt:lpstr>PowerPoint Presentation</vt:lpstr>
      <vt:lpstr>PowerPoint Presentation</vt:lpstr>
      <vt:lpstr>The Rules</vt:lpstr>
    </vt:vector>
  </TitlesOfParts>
  <Company>PEARSON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usnidem</dc:creator>
  <cp:lastModifiedBy>Hrafn Loftsson</cp:lastModifiedBy>
  <cp:revision>62</cp:revision>
  <dcterms:created xsi:type="dcterms:W3CDTF">2012-03-21T18:49:41Z</dcterms:created>
  <dcterms:modified xsi:type="dcterms:W3CDTF">2018-08-25T09:31:19Z</dcterms:modified>
</cp:coreProperties>
</file>

<file path=docProps/thumbnail.jpeg>
</file>